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62"/>
  </p:notesMasterIdLst>
  <p:sldIdLst>
    <p:sldId id="293" r:id="rId2"/>
    <p:sldId id="284" r:id="rId3"/>
    <p:sldId id="285" r:id="rId4"/>
    <p:sldId id="294" r:id="rId5"/>
    <p:sldId id="287" r:id="rId6"/>
    <p:sldId id="288" r:id="rId7"/>
    <p:sldId id="289" r:id="rId8"/>
    <p:sldId id="290" r:id="rId9"/>
    <p:sldId id="291" r:id="rId10"/>
    <p:sldId id="292"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307" r:id="rId24"/>
    <p:sldId id="308" r:id="rId25"/>
    <p:sldId id="309" r:id="rId26"/>
    <p:sldId id="310" r:id="rId27"/>
    <p:sldId id="311" r:id="rId28"/>
    <p:sldId id="312" r:id="rId29"/>
    <p:sldId id="313" r:id="rId30"/>
    <p:sldId id="314" r:id="rId31"/>
    <p:sldId id="315" r:id="rId32"/>
    <p:sldId id="316" r:id="rId33"/>
    <p:sldId id="317" r:id="rId34"/>
    <p:sldId id="318" r:id="rId35"/>
    <p:sldId id="319" r:id="rId36"/>
    <p:sldId id="320" r:id="rId37"/>
    <p:sldId id="321" r:id="rId38"/>
    <p:sldId id="322" r:id="rId39"/>
    <p:sldId id="323" r:id="rId40"/>
    <p:sldId id="324" r:id="rId41"/>
    <p:sldId id="325" r:id="rId42"/>
    <p:sldId id="326" r:id="rId43"/>
    <p:sldId id="327" r:id="rId44"/>
    <p:sldId id="328" r:id="rId45"/>
    <p:sldId id="264" r:id="rId46"/>
    <p:sldId id="265" r:id="rId47"/>
    <p:sldId id="266" r:id="rId48"/>
    <p:sldId id="267" r:id="rId49"/>
    <p:sldId id="268" r:id="rId50"/>
    <p:sldId id="269" r:id="rId51"/>
    <p:sldId id="270" r:id="rId52"/>
    <p:sldId id="271" r:id="rId53"/>
    <p:sldId id="272" r:id="rId54"/>
    <p:sldId id="329" r:id="rId55"/>
    <p:sldId id="276" r:id="rId56"/>
    <p:sldId id="279" r:id="rId57"/>
    <p:sldId id="280" r:id="rId58"/>
    <p:sldId id="281" r:id="rId59"/>
    <p:sldId id="283" r:id="rId60"/>
    <p:sldId id="275"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438A"/>
    <a:srgbClr val="FAB63D"/>
    <a:srgbClr val="E76323"/>
    <a:srgbClr val="15AED1"/>
    <a:srgbClr val="4244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Estilo Claro 2 - Ênfas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Estilo Claro 1 - Ênfas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60"/>
  </p:normalViewPr>
  <p:slideViewPr>
    <p:cSldViewPr snapToGrid="0">
      <p:cViewPr varScale="1">
        <p:scale>
          <a:sx n="72" d="100"/>
          <a:sy n="72" d="100"/>
        </p:scale>
        <p:origin x="6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image" Target="../media/image33.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81A455-3182-488E-B1F6-4E4934B92524}" type="datetimeFigureOut">
              <a:rPr lang="pt-BR" smtClean="0"/>
              <a:t>16/11/2021</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2075DB-9709-4A84-9E6F-26889BF4D0FF}" type="slidenum">
              <a:rPr lang="pt-BR" smtClean="0"/>
              <a:t>‹nº›</a:t>
            </a:fld>
            <a:endParaRPr lang="pt-BR"/>
          </a:p>
        </p:txBody>
      </p:sp>
    </p:spTree>
    <p:extLst>
      <p:ext uri="{BB962C8B-B14F-4D97-AF65-F5344CB8AC3E}">
        <p14:creationId xmlns:p14="http://schemas.microsoft.com/office/powerpoint/2010/main" val="3537288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5CA6DD26-7A14-47A5-BCB1-EE767D1A1C2C}" type="slidenum">
              <a:rPr lang="pt-BR"/>
              <a:pPr/>
              <a:t>3</a:t>
            </a:fld>
            <a:endParaRPr lang="pt-BR"/>
          </a:p>
        </p:txBody>
      </p:sp>
      <p:sp>
        <p:nvSpPr>
          <p:cNvPr id="657410" name="Rectangle 2"/>
          <p:cNvSpPr>
            <a:spLocks noGrp="1" noRot="1" noChangeAspect="1" noChangeArrowheads="1" noTextEdit="1"/>
          </p:cNvSpPr>
          <p:nvPr>
            <p:ph type="sldImg"/>
          </p:nvPr>
        </p:nvSpPr>
        <p:spPr>
          <a:xfrm>
            <a:off x="393700" y="855663"/>
            <a:ext cx="6070600" cy="3416300"/>
          </a:xfrm>
          <a:ln/>
        </p:spPr>
      </p:sp>
      <p:sp>
        <p:nvSpPr>
          <p:cNvPr id="6574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35384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466997C3-6683-4D11-8EF2-C15E8ACE4438}" type="slidenum">
              <a:rPr lang="pt-BR"/>
              <a:pPr/>
              <a:t>13</a:t>
            </a:fld>
            <a:endParaRPr lang="pt-BR"/>
          </a:p>
        </p:txBody>
      </p:sp>
      <p:sp>
        <p:nvSpPr>
          <p:cNvPr id="610306" name="Rectangle 2"/>
          <p:cNvSpPr>
            <a:spLocks noGrp="1" noRot="1" noChangeAspect="1" noChangeArrowheads="1" noTextEdit="1"/>
          </p:cNvSpPr>
          <p:nvPr>
            <p:ph type="sldImg"/>
          </p:nvPr>
        </p:nvSpPr>
        <p:spPr>
          <a:xfrm>
            <a:off x="393700" y="855663"/>
            <a:ext cx="6070600" cy="3416300"/>
          </a:xfrm>
          <a:ln/>
        </p:spPr>
      </p:sp>
      <p:sp>
        <p:nvSpPr>
          <p:cNvPr id="6103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74612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CB32E845-8D91-457E-85D5-0110868E917F}" type="slidenum">
              <a:rPr lang="pt-BR"/>
              <a:pPr/>
              <a:t>14</a:t>
            </a:fld>
            <a:endParaRPr lang="pt-BR"/>
          </a:p>
        </p:txBody>
      </p:sp>
      <p:sp>
        <p:nvSpPr>
          <p:cNvPr id="612354" name="Rectangle 2"/>
          <p:cNvSpPr>
            <a:spLocks noGrp="1" noRot="1" noChangeAspect="1" noChangeArrowheads="1" noTextEdit="1"/>
          </p:cNvSpPr>
          <p:nvPr>
            <p:ph type="sldImg"/>
          </p:nvPr>
        </p:nvSpPr>
        <p:spPr>
          <a:xfrm>
            <a:off x="393700" y="855663"/>
            <a:ext cx="6070600" cy="3416300"/>
          </a:xfrm>
          <a:ln/>
        </p:spPr>
      </p:sp>
      <p:sp>
        <p:nvSpPr>
          <p:cNvPr id="6123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48127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5B00716-C296-4180-8ED6-DC62881F9A3F}" type="slidenum">
              <a:rPr lang="pt-BR"/>
              <a:pPr/>
              <a:t>15</a:t>
            </a:fld>
            <a:endParaRPr lang="pt-BR"/>
          </a:p>
        </p:txBody>
      </p:sp>
      <p:sp>
        <p:nvSpPr>
          <p:cNvPr id="613378" name="Rectangle 2"/>
          <p:cNvSpPr>
            <a:spLocks noGrp="1" noRot="1" noChangeAspect="1" noChangeArrowheads="1" noTextEdit="1"/>
          </p:cNvSpPr>
          <p:nvPr>
            <p:ph type="sldImg"/>
          </p:nvPr>
        </p:nvSpPr>
        <p:spPr>
          <a:xfrm>
            <a:off x="393700" y="855663"/>
            <a:ext cx="6070600" cy="3416300"/>
          </a:xfrm>
          <a:ln/>
        </p:spPr>
      </p:sp>
      <p:sp>
        <p:nvSpPr>
          <p:cNvPr id="613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78135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38EABBBE-E145-4982-92CF-EAB73E7158BF}" type="slidenum">
              <a:rPr lang="pt-BR"/>
              <a:pPr/>
              <a:t>16</a:t>
            </a:fld>
            <a:endParaRPr lang="pt-BR"/>
          </a:p>
        </p:txBody>
      </p:sp>
      <p:sp>
        <p:nvSpPr>
          <p:cNvPr id="614402" name="Rectangle 2"/>
          <p:cNvSpPr>
            <a:spLocks noGrp="1" noRot="1" noChangeAspect="1" noChangeArrowheads="1" noTextEdit="1"/>
          </p:cNvSpPr>
          <p:nvPr>
            <p:ph type="sldImg"/>
          </p:nvPr>
        </p:nvSpPr>
        <p:spPr>
          <a:xfrm>
            <a:off x="393700" y="855663"/>
            <a:ext cx="6070600" cy="3416300"/>
          </a:xfrm>
          <a:ln/>
        </p:spPr>
      </p:sp>
      <p:sp>
        <p:nvSpPr>
          <p:cNvPr id="6144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28105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E9B3A6D1-5CE0-4D8B-9BA9-CC5450F628B8}" type="slidenum">
              <a:rPr lang="pt-BR"/>
              <a:pPr/>
              <a:t>17</a:t>
            </a:fld>
            <a:endParaRPr lang="pt-BR"/>
          </a:p>
        </p:txBody>
      </p:sp>
      <p:sp>
        <p:nvSpPr>
          <p:cNvPr id="615426" name="Rectangle 2"/>
          <p:cNvSpPr>
            <a:spLocks noGrp="1" noRot="1" noChangeAspect="1" noChangeArrowheads="1" noTextEdit="1"/>
          </p:cNvSpPr>
          <p:nvPr>
            <p:ph type="sldImg"/>
          </p:nvPr>
        </p:nvSpPr>
        <p:spPr>
          <a:xfrm>
            <a:off x="393700" y="855663"/>
            <a:ext cx="6070600" cy="3416300"/>
          </a:xfrm>
          <a:ln/>
        </p:spPr>
      </p:sp>
      <p:sp>
        <p:nvSpPr>
          <p:cNvPr id="6154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69155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E772BC60-4BCF-46ED-B3D6-A4276B739DF3}" type="slidenum">
              <a:rPr lang="pt-BR"/>
              <a:pPr/>
              <a:t>18</a:t>
            </a:fld>
            <a:endParaRPr lang="pt-BR"/>
          </a:p>
        </p:txBody>
      </p:sp>
      <p:sp>
        <p:nvSpPr>
          <p:cNvPr id="616450" name="Rectangle 2"/>
          <p:cNvSpPr>
            <a:spLocks noGrp="1" noRot="1" noChangeAspect="1" noChangeArrowheads="1" noTextEdit="1"/>
          </p:cNvSpPr>
          <p:nvPr>
            <p:ph type="sldImg"/>
          </p:nvPr>
        </p:nvSpPr>
        <p:spPr>
          <a:xfrm>
            <a:off x="393700" y="855663"/>
            <a:ext cx="6070600" cy="3416300"/>
          </a:xfrm>
          <a:ln/>
        </p:spPr>
      </p:sp>
      <p:sp>
        <p:nvSpPr>
          <p:cNvPr id="616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50381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24968344-96D8-4673-9812-A6E632D162DB}" type="slidenum">
              <a:rPr lang="pt-BR"/>
              <a:pPr/>
              <a:t>19</a:t>
            </a:fld>
            <a:endParaRPr lang="pt-BR"/>
          </a:p>
        </p:txBody>
      </p:sp>
      <p:sp>
        <p:nvSpPr>
          <p:cNvPr id="617474" name="Rectangle 2"/>
          <p:cNvSpPr>
            <a:spLocks noGrp="1" noRot="1" noChangeAspect="1" noChangeArrowheads="1" noTextEdit="1"/>
          </p:cNvSpPr>
          <p:nvPr>
            <p:ph type="sldImg"/>
          </p:nvPr>
        </p:nvSpPr>
        <p:spPr>
          <a:xfrm>
            <a:off x="393700" y="855663"/>
            <a:ext cx="6070600" cy="3416300"/>
          </a:xfrm>
          <a:ln/>
        </p:spPr>
      </p:sp>
      <p:sp>
        <p:nvSpPr>
          <p:cNvPr id="617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4212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66906990-EEC8-48FA-A8A2-235E22FA158E}" type="slidenum">
              <a:rPr lang="pt-BR"/>
              <a:pPr/>
              <a:t>20</a:t>
            </a:fld>
            <a:endParaRPr lang="pt-BR"/>
          </a:p>
        </p:txBody>
      </p:sp>
      <p:sp>
        <p:nvSpPr>
          <p:cNvPr id="659458" name="Rectangle 2"/>
          <p:cNvSpPr>
            <a:spLocks noGrp="1" noRot="1" noChangeAspect="1" noChangeArrowheads="1" noTextEdit="1"/>
          </p:cNvSpPr>
          <p:nvPr>
            <p:ph type="sldImg"/>
          </p:nvPr>
        </p:nvSpPr>
        <p:spPr>
          <a:xfrm>
            <a:off x="393700" y="855663"/>
            <a:ext cx="6070600" cy="3416300"/>
          </a:xfrm>
          <a:ln/>
        </p:spPr>
      </p:sp>
      <p:sp>
        <p:nvSpPr>
          <p:cNvPr id="6594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37531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3CD03F88-84BB-457C-B09E-1B2E7A0F4CE5}" type="slidenum">
              <a:rPr lang="pt-BR"/>
              <a:pPr/>
              <a:t>21</a:t>
            </a:fld>
            <a:endParaRPr lang="pt-BR"/>
          </a:p>
        </p:txBody>
      </p:sp>
      <p:sp>
        <p:nvSpPr>
          <p:cNvPr id="618498" name="Rectangle 2"/>
          <p:cNvSpPr>
            <a:spLocks noGrp="1" noRot="1" noChangeAspect="1" noChangeArrowheads="1" noTextEdit="1"/>
          </p:cNvSpPr>
          <p:nvPr>
            <p:ph type="sldImg"/>
          </p:nvPr>
        </p:nvSpPr>
        <p:spPr>
          <a:xfrm>
            <a:off x="393700" y="855663"/>
            <a:ext cx="6070600" cy="3416300"/>
          </a:xfrm>
          <a:ln/>
        </p:spPr>
      </p:sp>
      <p:sp>
        <p:nvSpPr>
          <p:cNvPr id="618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85188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AAC651A2-C7AD-4095-8239-5CC154082F10}" type="slidenum">
              <a:rPr lang="pt-BR"/>
              <a:pPr/>
              <a:t>22</a:t>
            </a:fld>
            <a:endParaRPr lang="pt-BR"/>
          </a:p>
        </p:txBody>
      </p:sp>
      <p:sp>
        <p:nvSpPr>
          <p:cNvPr id="619522" name="Rectangle 2"/>
          <p:cNvSpPr>
            <a:spLocks noGrp="1" noRot="1" noChangeAspect="1" noChangeArrowheads="1" noTextEdit="1"/>
          </p:cNvSpPr>
          <p:nvPr>
            <p:ph type="sldImg"/>
          </p:nvPr>
        </p:nvSpPr>
        <p:spPr>
          <a:xfrm>
            <a:off x="393700" y="855663"/>
            <a:ext cx="6070600" cy="3416300"/>
          </a:xfrm>
          <a:ln/>
        </p:spPr>
      </p:sp>
      <p:sp>
        <p:nvSpPr>
          <p:cNvPr id="619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95884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30294432-0825-447E-B2BA-F6D3743FBEE8}" type="slidenum">
              <a:rPr lang="pt-BR"/>
              <a:pPr/>
              <a:t>4</a:t>
            </a:fld>
            <a:endParaRPr lang="pt-BR"/>
          </a:p>
        </p:txBody>
      </p:sp>
      <p:sp>
        <p:nvSpPr>
          <p:cNvPr id="602114" name="Rectangle 2"/>
          <p:cNvSpPr>
            <a:spLocks noGrp="1" noRot="1" noChangeAspect="1" noChangeArrowheads="1" noTextEdit="1"/>
          </p:cNvSpPr>
          <p:nvPr>
            <p:ph type="sldImg"/>
          </p:nvPr>
        </p:nvSpPr>
        <p:spPr>
          <a:xfrm>
            <a:off x="393700" y="855663"/>
            <a:ext cx="6070600" cy="3416300"/>
          </a:xfrm>
          <a:ln/>
        </p:spPr>
      </p:sp>
      <p:sp>
        <p:nvSpPr>
          <p:cNvPr id="6021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997317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4EF02276-6D4A-4F8D-A9C1-EE5F7CDA67A4}" type="slidenum">
              <a:rPr lang="pt-BR"/>
              <a:pPr/>
              <a:t>23</a:t>
            </a:fld>
            <a:endParaRPr lang="pt-BR"/>
          </a:p>
        </p:txBody>
      </p:sp>
      <p:sp>
        <p:nvSpPr>
          <p:cNvPr id="621570" name="Rectangle 2"/>
          <p:cNvSpPr>
            <a:spLocks noGrp="1" noRot="1" noChangeAspect="1" noChangeArrowheads="1" noTextEdit="1"/>
          </p:cNvSpPr>
          <p:nvPr>
            <p:ph type="sldImg"/>
          </p:nvPr>
        </p:nvSpPr>
        <p:spPr>
          <a:xfrm>
            <a:off x="393700" y="855663"/>
            <a:ext cx="6070600" cy="3416300"/>
          </a:xfrm>
          <a:ln/>
        </p:spPr>
      </p:sp>
      <p:sp>
        <p:nvSpPr>
          <p:cNvPr id="6215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1986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8F58CA4A-877E-4B18-9237-7FBB7DFFC2B6}" type="slidenum">
              <a:rPr lang="pt-BR"/>
              <a:pPr/>
              <a:t>24</a:t>
            </a:fld>
            <a:endParaRPr lang="pt-BR"/>
          </a:p>
        </p:txBody>
      </p:sp>
      <p:sp>
        <p:nvSpPr>
          <p:cNvPr id="622594" name="Rectangle 2"/>
          <p:cNvSpPr>
            <a:spLocks noGrp="1" noRot="1" noChangeAspect="1" noChangeArrowheads="1" noTextEdit="1"/>
          </p:cNvSpPr>
          <p:nvPr>
            <p:ph type="sldImg"/>
          </p:nvPr>
        </p:nvSpPr>
        <p:spPr>
          <a:xfrm>
            <a:off x="393700" y="855663"/>
            <a:ext cx="6070600" cy="3416300"/>
          </a:xfrm>
          <a:ln/>
        </p:spPr>
      </p:sp>
      <p:sp>
        <p:nvSpPr>
          <p:cNvPr id="6225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53728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C5AC42F0-3F22-4564-8228-0F23044FB14D}" type="slidenum">
              <a:rPr lang="pt-BR"/>
              <a:pPr/>
              <a:t>25</a:t>
            </a:fld>
            <a:endParaRPr lang="pt-BR"/>
          </a:p>
        </p:txBody>
      </p:sp>
      <p:sp>
        <p:nvSpPr>
          <p:cNvPr id="623618" name="Rectangle 2"/>
          <p:cNvSpPr>
            <a:spLocks noGrp="1" noRot="1" noChangeAspect="1" noChangeArrowheads="1" noTextEdit="1"/>
          </p:cNvSpPr>
          <p:nvPr>
            <p:ph type="sldImg"/>
          </p:nvPr>
        </p:nvSpPr>
        <p:spPr>
          <a:xfrm>
            <a:off x="393700" y="855663"/>
            <a:ext cx="6070600" cy="3416300"/>
          </a:xfrm>
          <a:ln/>
        </p:spPr>
      </p:sp>
      <p:sp>
        <p:nvSpPr>
          <p:cNvPr id="6236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07404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E982DF00-09F2-41E3-9FFD-7F7EC458F2E9}" type="slidenum">
              <a:rPr lang="pt-BR"/>
              <a:pPr/>
              <a:t>26</a:t>
            </a:fld>
            <a:endParaRPr lang="pt-BR"/>
          </a:p>
        </p:txBody>
      </p:sp>
      <p:sp>
        <p:nvSpPr>
          <p:cNvPr id="624642" name="Rectangle 2"/>
          <p:cNvSpPr>
            <a:spLocks noGrp="1" noRot="1" noChangeAspect="1" noChangeArrowheads="1" noTextEdit="1"/>
          </p:cNvSpPr>
          <p:nvPr>
            <p:ph type="sldImg"/>
          </p:nvPr>
        </p:nvSpPr>
        <p:spPr>
          <a:xfrm>
            <a:off x="393700" y="855663"/>
            <a:ext cx="6070600" cy="3416300"/>
          </a:xfrm>
          <a:ln/>
        </p:spPr>
      </p:sp>
      <p:sp>
        <p:nvSpPr>
          <p:cNvPr id="6246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81830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3F48755B-6FA3-49BD-9AC5-B27A84296BCF}" type="slidenum">
              <a:rPr lang="pt-BR"/>
              <a:pPr/>
              <a:t>27</a:t>
            </a:fld>
            <a:endParaRPr lang="pt-BR"/>
          </a:p>
        </p:txBody>
      </p:sp>
      <p:sp>
        <p:nvSpPr>
          <p:cNvPr id="625666" name="Rectangle 2"/>
          <p:cNvSpPr>
            <a:spLocks noGrp="1" noRot="1" noChangeAspect="1" noChangeArrowheads="1" noTextEdit="1"/>
          </p:cNvSpPr>
          <p:nvPr>
            <p:ph type="sldImg"/>
          </p:nvPr>
        </p:nvSpPr>
        <p:spPr>
          <a:xfrm>
            <a:off x="393700" y="855663"/>
            <a:ext cx="6070600" cy="3416300"/>
          </a:xfrm>
          <a:ln/>
        </p:spPr>
      </p:sp>
      <p:sp>
        <p:nvSpPr>
          <p:cNvPr id="6256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34581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DC6FD85E-CA2F-4003-879E-FA9D4304CC9D}" type="slidenum">
              <a:rPr lang="pt-BR"/>
              <a:pPr/>
              <a:t>28</a:t>
            </a:fld>
            <a:endParaRPr lang="pt-BR"/>
          </a:p>
        </p:txBody>
      </p:sp>
      <p:sp>
        <p:nvSpPr>
          <p:cNvPr id="626690" name="Rectangle 2"/>
          <p:cNvSpPr>
            <a:spLocks noGrp="1" noRot="1" noChangeAspect="1" noChangeArrowheads="1" noTextEdit="1"/>
          </p:cNvSpPr>
          <p:nvPr>
            <p:ph type="sldImg"/>
          </p:nvPr>
        </p:nvSpPr>
        <p:spPr>
          <a:xfrm>
            <a:off x="393700" y="855663"/>
            <a:ext cx="6070600" cy="3416300"/>
          </a:xfrm>
          <a:ln/>
        </p:spPr>
      </p:sp>
      <p:sp>
        <p:nvSpPr>
          <p:cNvPr id="6266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824070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79D784D3-4019-431C-A1DC-9C5C60EBE369}" type="slidenum">
              <a:rPr lang="pt-BR"/>
              <a:pPr/>
              <a:t>29</a:t>
            </a:fld>
            <a:endParaRPr lang="pt-BR"/>
          </a:p>
        </p:txBody>
      </p:sp>
      <p:sp>
        <p:nvSpPr>
          <p:cNvPr id="630786" name="Rectangle 2"/>
          <p:cNvSpPr>
            <a:spLocks noGrp="1" noRot="1" noChangeAspect="1" noChangeArrowheads="1" noTextEdit="1"/>
          </p:cNvSpPr>
          <p:nvPr>
            <p:ph type="sldImg"/>
          </p:nvPr>
        </p:nvSpPr>
        <p:spPr>
          <a:xfrm>
            <a:off x="393700" y="855663"/>
            <a:ext cx="6070600" cy="3416300"/>
          </a:xfrm>
          <a:ln/>
        </p:spPr>
      </p:sp>
      <p:sp>
        <p:nvSpPr>
          <p:cNvPr id="6307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49711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E51FFEEA-CE46-46B9-8C4D-91E96AA339C2}" type="slidenum">
              <a:rPr lang="pt-BR"/>
              <a:pPr/>
              <a:t>30</a:t>
            </a:fld>
            <a:endParaRPr lang="pt-BR"/>
          </a:p>
        </p:txBody>
      </p:sp>
      <p:sp>
        <p:nvSpPr>
          <p:cNvPr id="631810" name="Rectangle 2"/>
          <p:cNvSpPr>
            <a:spLocks noGrp="1" noRot="1" noChangeAspect="1" noChangeArrowheads="1" noTextEdit="1"/>
          </p:cNvSpPr>
          <p:nvPr>
            <p:ph type="sldImg"/>
          </p:nvPr>
        </p:nvSpPr>
        <p:spPr>
          <a:xfrm>
            <a:off x="393700" y="855663"/>
            <a:ext cx="6070600" cy="3416300"/>
          </a:xfrm>
          <a:ln/>
        </p:spPr>
      </p:sp>
      <p:sp>
        <p:nvSpPr>
          <p:cNvPr id="6318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78274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B1DF04D0-34CB-44B3-8861-76DFC606D9A0}" type="slidenum">
              <a:rPr lang="pt-BR"/>
              <a:pPr/>
              <a:t>31</a:t>
            </a:fld>
            <a:endParaRPr lang="pt-BR"/>
          </a:p>
        </p:txBody>
      </p:sp>
      <p:sp>
        <p:nvSpPr>
          <p:cNvPr id="632834" name="Rectangle 2"/>
          <p:cNvSpPr>
            <a:spLocks noGrp="1" noRot="1" noChangeAspect="1" noChangeArrowheads="1" noTextEdit="1"/>
          </p:cNvSpPr>
          <p:nvPr>
            <p:ph type="sldImg"/>
          </p:nvPr>
        </p:nvSpPr>
        <p:spPr>
          <a:xfrm>
            <a:off x="393700" y="855663"/>
            <a:ext cx="6070600" cy="3416300"/>
          </a:xfrm>
          <a:ln/>
        </p:spPr>
      </p:sp>
      <p:sp>
        <p:nvSpPr>
          <p:cNvPr id="6328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24653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9D16A6D9-9A33-443D-AB23-B1B626F33612}" type="slidenum">
              <a:rPr lang="pt-BR"/>
              <a:pPr/>
              <a:t>32</a:t>
            </a:fld>
            <a:endParaRPr lang="pt-BR"/>
          </a:p>
        </p:txBody>
      </p:sp>
      <p:sp>
        <p:nvSpPr>
          <p:cNvPr id="633858" name="Rectangle 2"/>
          <p:cNvSpPr>
            <a:spLocks noGrp="1" noRot="1" noChangeAspect="1" noChangeArrowheads="1" noTextEdit="1"/>
          </p:cNvSpPr>
          <p:nvPr>
            <p:ph type="sldImg"/>
          </p:nvPr>
        </p:nvSpPr>
        <p:spPr>
          <a:xfrm>
            <a:off x="393700" y="855663"/>
            <a:ext cx="6070600" cy="3416300"/>
          </a:xfrm>
          <a:ln/>
        </p:spPr>
      </p:sp>
      <p:sp>
        <p:nvSpPr>
          <p:cNvPr id="6338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85959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FDC06A71-B1DB-4DE8-B582-DC04BB6BA84C}" type="slidenum">
              <a:rPr lang="pt-BR"/>
              <a:pPr/>
              <a:t>5</a:t>
            </a:fld>
            <a:endParaRPr lang="pt-BR"/>
          </a:p>
        </p:txBody>
      </p:sp>
      <p:sp>
        <p:nvSpPr>
          <p:cNvPr id="604162" name="Rectangle 2"/>
          <p:cNvSpPr>
            <a:spLocks noGrp="1" noRot="1" noChangeAspect="1" noChangeArrowheads="1" noTextEdit="1"/>
          </p:cNvSpPr>
          <p:nvPr>
            <p:ph type="sldImg"/>
          </p:nvPr>
        </p:nvSpPr>
        <p:spPr>
          <a:xfrm>
            <a:off x="393700" y="855663"/>
            <a:ext cx="6070600" cy="3416300"/>
          </a:xfrm>
          <a:ln/>
        </p:spPr>
      </p:sp>
      <p:sp>
        <p:nvSpPr>
          <p:cNvPr id="6041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370098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4D9E20BA-DD5E-453F-8BA9-C809141C382D}" type="slidenum">
              <a:rPr lang="pt-BR"/>
              <a:pPr/>
              <a:t>33</a:t>
            </a:fld>
            <a:endParaRPr lang="pt-BR"/>
          </a:p>
        </p:txBody>
      </p:sp>
      <p:sp>
        <p:nvSpPr>
          <p:cNvPr id="663554" name="Rectangle 2"/>
          <p:cNvSpPr>
            <a:spLocks noGrp="1" noRot="1" noChangeAspect="1" noChangeArrowheads="1" noTextEdit="1"/>
          </p:cNvSpPr>
          <p:nvPr>
            <p:ph type="sldImg"/>
          </p:nvPr>
        </p:nvSpPr>
        <p:spPr>
          <a:xfrm>
            <a:off x="393700" y="855663"/>
            <a:ext cx="6070600" cy="3416300"/>
          </a:xfrm>
          <a:ln/>
        </p:spPr>
      </p:sp>
      <p:sp>
        <p:nvSpPr>
          <p:cNvPr id="6635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74677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98D7A122-19FE-4198-B9DC-BB5E85EC1F2E}" type="slidenum">
              <a:rPr lang="pt-BR"/>
              <a:pPr/>
              <a:t>34</a:t>
            </a:fld>
            <a:endParaRPr lang="pt-BR"/>
          </a:p>
        </p:txBody>
      </p:sp>
      <p:sp>
        <p:nvSpPr>
          <p:cNvPr id="664578" name="Rectangle 2"/>
          <p:cNvSpPr>
            <a:spLocks noGrp="1" noRot="1" noChangeAspect="1" noChangeArrowheads="1" noTextEdit="1"/>
          </p:cNvSpPr>
          <p:nvPr>
            <p:ph type="sldImg"/>
          </p:nvPr>
        </p:nvSpPr>
        <p:spPr>
          <a:xfrm>
            <a:off x="393700" y="855663"/>
            <a:ext cx="6070600" cy="3416300"/>
          </a:xfrm>
          <a:ln/>
        </p:spPr>
      </p:sp>
      <p:sp>
        <p:nvSpPr>
          <p:cNvPr id="6645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689313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9FDF2EE4-493F-42A2-BC50-2FE2096E0E98}" type="slidenum">
              <a:rPr lang="pt-BR"/>
              <a:pPr/>
              <a:t>35</a:t>
            </a:fld>
            <a:endParaRPr lang="pt-BR"/>
          </a:p>
        </p:txBody>
      </p:sp>
      <p:sp>
        <p:nvSpPr>
          <p:cNvPr id="634882" name="Rectangle 2"/>
          <p:cNvSpPr>
            <a:spLocks noGrp="1" noRot="1" noChangeAspect="1" noChangeArrowheads="1" noTextEdit="1"/>
          </p:cNvSpPr>
          <p:nvPr>
            <p:ph type="sldImg"/>
          </p:nvPr>
        </p:nvSpPr>
        <p:spPr>
          <a:xfrm>
            <a:off x="393700" y="855663"/>
            <a:ext cx="6070600" cy="3416300"/>
          </a:xfrm>
          <a:ln/>
        </p:spPr>
      </p:sp>
      <p:sp>
        <p:nvSpPr>
          <p:cNvPr id="6348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27573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0823670D-D4A5-42A2-99E7-B13BA20252AF}" type="slidenum">
              <a:rPr lang="pt-BR"/>
              <a:pPr/>
              <a:t>36</a:t>
            </a:fld>
            <a:endParaRPr lang="pt-BR"/>
          </a:p>
        </p:txBody>
      </p:sp>
      <p:sp>
        <p:nvSpPr>
          <p:cNvPr id="635906" name="Rectangle 2"/>
          <p:cNvSpPr>
            <a:spLocks noGrp="1" noRot="1" noChangeAspect="1" noChangeArrowheads="1" noTextEdit="1"/>
          </p:cNvSpPr>
          <p:nvPr>
            <p:ph type="sldImg"/>
          </p:nvPr>
        </p:nvSpPr>
        <p:spPr>
          <a:xfrm>
            <a:off x="393700" y="855663"/>
            <a:ext cx="6070600" cy="3416300"/>
          </a:xfrm>
          <a:ln/>
        </p:spPr>
      </p:sp>
      <p:sp>
        <p:nvSpPr>
          <p:cNvPr id="6359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003101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FF1C6FD8-0576-40CA-8DA4-2D21E7CC20A9}" type="slidenum">
              <a:rPr lang="pt-BR"/>
              <a:pPr/>
              <a:t>37</a:t>
            </a:fld>
            <a:endParaRPr lang="pt-BR"/>
          </a:p>
        </p:txBody>
      </p:sp>
      <p:sp>
        <p:nvSpPr>
          <p:cNvPr id="636930" name="Rectangle 2"/>
          <p:cNvSpPr>
            <a:spLocks noGrp="1" noRot="1" noChangeAspect="1" noChangeArrowheads="1" noTextEdit="1"/>
          </p:cNvSpPr>
          <p:nvPr>
            <p:ph type="sldImg"/>
          </p:nvPr>
        </p:nvSpPr>
        <p:spPr>
          <a:xfrm>
            <a:off x="393700" y="855663"/>
            <a:ext cx="6070600" cy="3416300"/>
          </a:xfrm>
          <a:ln/>
        </p:spPr>
      </p:sp>
      <p:sp>
        <p:nvSpPr>
          <p:cNvPr id="6369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023619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FD93AD4B-BB66-4EBA-9406-E4D079B14795}" type="slidenum">
              <a:rPr lang="pt-BR"/>
              <a:pPr/>
              <a:t>38</a:t>
            </a:fld>
            <a:endParaRPr lang="pt-BR"/>
          </a:p>
        </p:txBody>
      </p:sp>
      <p:sp>
        <p:nvSpPr>
          <p:cNvPr id="638978" name="Rectangle 2"/>
          <p:cNvSpPr>
            <a:spLocks noGrp="1" noRot="1" noChangeAspect="1" noChangeArrowheads="1" noTextEdit="1"/>
          </p:cNvSpPr>
          <p:nvPr>
            <p:ph type="sldImg"/>
          </p:nvPr>
        </p:nvSpPr>
        <p:spPr>
          <a:xfrm>
            <a:off x="393700" y="855663"/>
            <a:ext cx="6070600" cy="3416300"/>
          </a:xfrm>
          <a:ln/>
        </p:spPr>
      </p:sp>
      <p:sp>
        <p:nvSpPr>
          <p:cNvPr id="6389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571752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C3F9303A-CC01-4689-BFC5-4982612C64B2}" type="slidenum">
              <a:rPr lang="pt-BR"/>
              <a:pPr/>
              <a:t>39</a:t>
            </a:fld>
            <a:endParaRPr lang="pt-BR"/>
          </a:p>
        </p:txBody>
      </p:sp>
      <p:sp>
        <p:nvSpPr>
          <p:cNvPr id="641026" name="Rectangle 2"/>
          <p:cNvSpPr>
            <a:spLocks noGrp="1" noRot="1" noChangeAspect="1" noChangeArrowheads="1" noTextEdit="1"/>
          </p:cNvSpPr>
          <p:nvPr>
            <p:ph type="sldImg"/>
          </p:nvPr>
        </p:nvSpPr>
        <p:spPr>
          <a:xfrm>
            <a:off x="393700" y="855663"/>
            <a:ext cx="6070600" cy="3416300"/>
          </a:xfrm>
          <a:ln/>
        </p:spPr>
      </p:sp>
      <p:sp>
        <p:nvSpPr>
          <p:cNvPr id="641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041738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FF9E987D-7D02-4627-BFE8-9051748CF33F}" type="slidenum">
              <a:rPr lang="pt-BR"/>
              <a:pPr/>
              <a:t>40</a:t>
            </a:fld>
            <a:endParaRPr lang="pt-BR"/>
          </a:p>
        </p:txBody>
      </p:sp>
      <p:sp>
        <p:nvSpPr>
          <p:cNvPr id="642050" name="Rectangle 2"/>
          <p:cNvSpPr>
            <a:spLocks noGrp="1" noRot="1" noChangeAspect="1" noChangeArrowheads="1" noTextEdit="1"/>
          </p:cNvSpPr>
          <p:nvPr>
            <p:ph type="sldImg"/>
          </p:nvPr>
        </p:nvSpPr>
        <p:spPr>
          <a:xfrm>
            <a:off x="393700" y="855663"/>
            <a:ext cx="6070600" cy="3416300"/>
          </a:xfrm>
          <a:ln/>
        </p:spPr>
      </p:sp>
      <p:sp>
        <p:nvSpPr>
          <p:cNvPr id="6420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135760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C2B27837-058C-49D2-9C3F-7C507783CC3F}" type="slidenum">
              <a:rPr lang="pt-BR"/>
              <a:pPr/>
              <a:t>41</a:t>
            </a:fld>
            <a:endParaRPr lang="pt-BR"/>
          </a:p>
        </p:txBody>
      </p:sp>
      <p:sp>
        <p:nvSpPr>
          <p:cNvPr id="643074" name="Rectangle 2"/>
          <p:cNvSpPr>
            <a:spLocks noGrp="1" noRot="1" noChangeAspect="1" noChangeArrowheads="1" noTextEdit="1"/>
          </p:cNvSpPr>
          <p:nvPr>
            <p:ph type="sldImg"/>
          </p:nvPr>
        </p:nvSpPr>
        <p:spPr>
          <a:xfrm>
            <a:off x="393700" y="855663"/>
            <a:ext cx="6070600" cy="3416300"/>
          </a:xfrm>
          <a:ln/>
        </p:spPr>
      </p:sp>
      <p:sp>
        <p:nvSpPr>
          <p:cNvPr id="6430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92979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BEB291B0-B29A-4B95-99B6-E4659BA36D5F}" type="slidenum">
              <a:rPr lang="pt-BR"/>
              <a:pPr/>
              <a:t>42</a:t>
            </a:fld>
            <a:endParaRPr lang="pt-BR"/>
          </a:p>
        </p:txBody>
      </p:sp>
      <p:sp>
        <p:nvSpPr>
          <p:cNvPr id="644098" name="Rectangle 2"/>
          <p:cNvSpPr>
            <a:spLocks noGrp="1" noRot="1" noChangeAspect="1" noChangeArrowheads="1" noTextEdit="1"/>
          </p:cNvSpPr>
          <p:nvPr>
            <p:ph type="sldImg"/>
          </p:nvPr>
        </p:nvSpPr>
        <p:spPr>
          <a:xfrm>
            <a:off x="393700" y="855663"/>
            <a:ext cx="6070600" cy="3416300"/>
          </a:xfrm>
          <a:ln/>
        </p:spPr>
      </p:sp>
      <p:sp>
        <p:nvSpPr>
          <p:cNvPr id="6440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97121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EF705A0C-1DFF-48F0-9C33-D07C02C9A80F}" type="slidenum">
              <a:rPr lang="pt-BR"/>
              <a:pPr/>
              <a:t>6</a:t>
            </a:fld>
            <a:endParaRPr lang="pt-BR"/>
          </a:p>
        </p:txBody>
      </p:sp>
      <p:sp>
        <p:nvSpPr>
          <p:cNvPr id="605186" name="Rectangle 2"/>
          <p:cNvSpPr>
            <a:spLocks noGrp="1" noRot="1" noChangeAspect="1" noChangeArrowheads="1" noTextEdit="1"/>
          </p:cNvSpPr>
          <p:nvPr>
            <p:ph type="sldImg"/>
          </p:nvPr>
        </p:nvSpPr>
        <p:spPr>
          <a:xfrm>
            <a:off x="393700" y="855663"/>
            <a:ext cx="6070600" cy="3416300"/>
          </a:xfrm>
          <a:ln/>
        </p:spPr>
      </p:sp>
      <p:sp>
        <p:nvSpPr>
          <p:cNvPr id="6051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40111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8EE9754F-856D-4FF6-B6A6-1E426337DE8B}" type="slidenum">
              <a:rPr lang="pt-BR"/>
              <a:pPr/>
              <a:t>43</a:t>
            </a:fld>
            <a:endParaRPr lang="pt-BR"/>
          </a:p>
        </p:txBody>
      </p:sp>
      <p:sp>
        <p:nvSpPr>
          <p:cNvPr id="645122" name="Rectangle 2"/>
          <p:cNvSpPr>
            <a:spLocks noGrp="1" noRot="1" noChangeAspect="1" noChangeArrowheads="1" noTextEdit="1"/>
          </p:cNvSpPr>
          <p:nvPr>
            <p:ph type="sldImg"/>
          </p:nvPr>
        </p:nvSpPr>
        <p:spPr>
          <a:xfrm>
            <a:off x="393700" y="855663"/>
            <a:ext cx="6070600" cy="3416300"/>
          </a:xfrm>
          <a:ln/>
        </p:spPr>
      </p:sp>
      <p:sp>
        <p:nvSpPr>
          <p:cNvPr id="645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140504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D481CFBB-3343-4357-ABEE-56F8E784FDF6}" type="slidenum">
              <a:rPr lang="pt-BR"/>
              <a:pPr/>
              <a:t>44</a:t>
            </a:fld>
            <a:endParaRPr lang="pt-BR"/>
          </a:p>
        </p:txBody>
      </p:sp>
      <p:sp>
        <p:nvSpPr>
          <p:cNvPr id="647170" name="Rectangle 2"/>
          <p:cNvSpPr>
            <a:spLocks noGrp="1" noRot="1" noChangeAspect="1" noChangeArrowheads="1" noTextEdit="1"/>
          </p:cNvSpPr>
          <p:nvPr>
            <p:ph type="sldImg"/>
          </p:nvPr>
        </p:nvSpPr>
        <p:spPr>
          <a:xfrm>
            <a:off x="393700" y="855663"/>
            <a:ext cx="6070600" cy="3416300"/>
          </a:xfrm>
          <a:ln/>
        </p:spPr>
      </p:sp>
      <p:sp>
        <p:nvSpPr>
          <p:cNvPr id="6471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593403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pt-BR"/>
          </a:p>
        </p:txBody>
      </p:sp>
    </p:spTree>
    <p:extLst>
      <p:ext uri="{BB962C8B-B14F-4D97-AF65-F5344CB8AC3E}">
        <p14:creationId xmlns:p14="http://schemas.microsoft.com/office/powerpoint/2010/main" val="6755843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2"/>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p:spPr>
      </p:sp>
      <p:sp>
        <p:nvSpPr>
          <p:cNvPr id="92163" name="Rectangle 3"/>
          <p:cNvSpPr txBox="1">
            <a:spLocks noGrp="1"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pt-BR"/>
          </a:p>
        </p:txBody>
      </p:sp>
    </p:spTree>
    <p:extLst>
      <p:ext uri="{BB962C8B-B14F-4D97-AF65-F5344CB8AC3E}">
        <p14:creationId xmlns:p14="http://schemas.microsoft.com/office/powerpoint/2010/main" val="22401423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2"/>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p:spPr>
      </p:sp>
      <p:sp>
        <p:nvSpPr>
          <p:cNvPr id="90115" name="Rectangle 3"/>
          <p:cNvSpPr txBox="1">
            <a:spLocks noGrp="1"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pt-BR"/>
          </a:p>
        </p:txBody>
      </p:sp>
    </p:spTree>
    <p:extLst>
      <p:ext uri="{BB962C8B-B14F-4D97-AF65-F5344CB8AC3E}">
        <p14:creationId xmlns:p14="http://schemas.microsoft.com/office/powerpoint/2010/main" val="41242729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2"/>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p:spPr>
      </p:sp>
      <p:sp>
        <p:nvSpPr>
          <p:cNvPr id="96259" name="Rectangle 3"/>
          <p:cNvSpPr txBox="1">
            <a:spLocks noGrp="1"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pt-BR"/>
          </a:p>
        </p:txBody>
      </p:sp>
    </p:spTree>
    <p:extLst>
      <p:ext uri="{BB962C8B-B14F-4D97-AF65-F5344CB8AC3E}">
        <p14:creationId xmlns:p14="http://schemas.microsoft.com/office/powerpoint/2010/main" val="34580488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Rectangle 2"/>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p:spPr>
      </p:sp>
      <p:sp>
        <p:nvSpPr>
          <p:cNvPr id="98307" name="Rectangle 3"/>
          <p:cNvSpPr txBox="1">
            <a:spLocks noGrp="1"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pt-BR"/>
          </a:p>
        </p:txBody>
      </p:sp>
    </p:spTree>
    <p:extLst>
      <p:ext uri="{BB962C8B-B14F-4D97-AF65-F5344CB8AC3E}">
        <p14:creationId xmlns:p14="http://schemas.microsoft.com/office/powerpoint/2010/main" val="5142724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2"/>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p:spPr>
      </p:sp>
      <p:sp>
        <p:nvSpPr>
          <p:cNvPr id="100355" name="Rectangle 3"/>
          <p:cNvSpPr txBox="1">
            <a:spLocks noGrp="1"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pt-BR"/>
          </a:p>
        </p:txBody>
      </p:sp>
    </p:spTree>
    <p:extLst>
      <p:ext uri="{BB962C8B-B14F-4D97-AF65-F5344CB8AC3E}">
        <p14:creationId xmlns:p14="http://schemas.microsoft.com/office/powerpoint/2010/main" val="5897695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2"/>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p:spPr>
      </p:sp>
      <p:sp>
        <p:nvSpPr>
          <p:cNvPr id="102403" name="Rectangle 3"/>
          <p:cNvSpPr txBox="1">
            <a:spLocks noGrp="1"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pt-BR"/>
          </a:p>
        </p:txBody>
      </p:sp>
    </p:spTree>
    <p:extLst>
      <p:ext uri="{BB962C8B-B14F-4D97-AF65-F5344CB8AC3E}">
        <p14:creationId xmlns:p14="http://schemas.microsoft.com/office/powerpoint/2010/main" val="564586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450" name="Rectangle 2"/>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p:spPr>
      </p:sp>
      <p:sp>
        <p:nvSpPr>
          <p:cNvPr id="104451" name="Rectangle 3"/>
          <p:cNvSpPr txBox="1">
            <a:spLocks noGrp="1"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pt-BR"/>
          </a:p>
        </p:txBody>
      </p:sp>
    </p:spTree>
    <p:extLst>
      <p:ext uri="{BB962C8B-B14F-4D97-AF65-F5344CB8AC3E}">
        <p14:creationId xmlns:p14="http://schemas.microsoft.com/office/powerpoint/2010/main" val="1975289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7ED3CBC7-00A8-4E23-A74F-3260C25C9CE5}" type="slidenum">
              <a:rPr lang="pt-BR"/>
              <a:pPr/>
              <a:t>7</a:t>
            </a:fld>
            <a:endParaRPr lang="pt-BR"/>
          </a:p>
        </p:txBody>
      </p:sp>
      <p:sp>
        <p:nvSpPr>
          <p:cNvPr id="606210" name="Rectangle 2"/>
          <p:cNvSpPr>
            <a:spLocks noGrp="1" noRot="1" noChangeAspect="1" noChangeArrowheads="1" noTextEdit="1"/>
          </p:cNvSpPr>
          <p:nvPr>
            <p:ph type="sldImg"/>
          </p:nvPr>
        </p:nvSpPr>
        <p:spPr>
          <a:xfrm>
            <a:off x="393700" y="855663"/>
            <a:ext cx="6070600" cy="3416300"/>
          </a:xfrm>
          <a:ln/>
        </p:spPr>
      </p:sp>
      <p:sp>
        <p:nvSpPr>
          <p:cNvPr id="6062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839544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2"/>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p:spPr>
      </p:sp>
      <p:sp>
        <p:nvSpPr>
          <p:cNvPr id="63491" name="Rectangle 3"/>
          <p:cNvSpPr txBox="1">
            <a:spLocks noGrp="1"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pt-BR"/>
          </a:p>
        </p:txBody>
      </p:sp>
    </p:spTree>
    <p:extLst>
      <p:ext uri="{BB962C8B-B14F-4D97-AF65-F5344CB8AC3E}">
        <p14:creationId xmlns:p14="http://schemas.microsoft.com/office/powerpoint/2010/main" val="3490030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546" name="Rectangle 2"/>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p:spPr>
      </p:sp>
      <p:sp>
        <p:nvSpPr>
          <p:cNvPr id="108547" name="Rectangle 3"/>
          <p:cNvSpPr txBox="1">
            <a:spLocks noGrp="1"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pt-BR"/>
          </a:p>
        </p:txBody>
      </p:sp>
    </p:spTree>
    <p:extLst>
      <p:ext uri="{BB962C8B-B14F-4D97-AF65-F5344CB8AC3E}">
        <p14:creationId xmlns:p14="http://schemas.microsoft.com/office/powerpoint/2010/main" val="3135653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498" name="Rectangle 2"/>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p:spPr>
      </p:sp>
      <p:sp>
        <p:nvSpPr>
          <p:cNvPr id="106499" name="Rectangle 3"/>
          <p:cNvSpPr txBox="1">
            <a:spLocks noGrp="1"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pt-BR"/>
          </a:p>
        </p:txBody>
      </p:sp>
    </p:spTree>
    <p:extLst>
      <p:ext uri="{BB962C8B-B14F-4D97-AF65-F5344CB8AC3E}">
        <p14:creationId xmlns:p14="http://schemas.microsoft.com/office/powerpoint/2010/main" val="4169155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EE51E325-AA88-4B94-9408-CA94D7119CE4}" type="slidenum">
              <a:rPr lang="pt-BR"/>
              <a:pPr/>
              <a:t>8</a:t>
            </a:fld>
            <a:endParaRPr lang="pt-BR"/>
          </a:p>
        </p:txBody>
      </p:sp>
      <p:sp>
        <p:nvSpPr>
          <p:cNvPr id="607234" name="Rectangle 2"/>
          <p:cNvSpPr>
            <a:spLocks noGrp="1" noRot="1" noChangeAspect="1" noChangeArrowheads="1" noTextEdit="1"/>
          </p:cNvSpPr>
          <p:nvPr>
            <p:ph type="sldImg"/>
          </p:nvPr>
        </p:nvSpPr>
        <p:spPr>
          <a:xfrm>
            <a:off x="393700" y="855663"/>
            <a:ext cx="6070600" cy="3416300"/>
          </a:xfrm>
          <a:ln/>
        </p:spPr>
      </p:sp>
      <p:sp>
        <p:nvSpPr>
          <p:cNvPr id="6072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41834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EAB7CEA5-F494-43E6-B9CE-CBCA853F01C8}" type="slidenum">
              <a:rPr lang="pt-BR"/>
              <a:pPr/>
              <a:t>9</a:t>
            </a:fld>
            <a:endParaRPr lang="pt-BR"/>
          </a:p>
        </p:txBody>
      </p:sp>
      <p:sp>
        <p:nvSpPr>
          <p:cNvPr id="649218" name="Rectangle 2"/>
          <p:cNvSpPr>
            <a:spLocks noGrp="1" noRot="1" noChangeAspect="1" noChangeArrowheads="1" noTextEdit="1"/>
          </p:cNvSpPr>
          <p:nvPr>
            <p:ph type="sldImg"/>
          </p:nvPr>
        </p:nvSpPr>
        <p:spPr>
          <a:xfrm>
            <a:off x="393700" y="855663"/>
            <a:ext cx="6070600" cy="3416300"/>
          </a:xfrm>
          <a:ln/>
        </p:spPr>
      </p:sp>
      <p:sp>
        <p:nvSpPr>
          <p:cNvPr id="649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96014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5BF73E62-8815-4520-81B9-2DB4773774F9}" type="slidenum">
              <a:rPr lang="pt-BR"/>
              <a:pPr/>
              <a:t>11</a:t>
            </a:fld>
            <a:endParaRPr lang="pt-BR"/>
          </a:p>
        </p:txBody>
      </p:sp>
      <p:sp>
        <p:nvSpPr>
          <p:cNvPr id="608258" name="Rectangle 2"/>
          <p:cNvSpPr>
            <a:spLocks noGrp="1" noRot="1" noChangeAspect="1" noChangeArrowheads="1" noTextEdit="1"/>
          </p:cNvSpPr>
          <p:nvPr>
            <p:ph type="sldImg"/>
          </p:nvPr>
        </p:nvSpPr>
        <p:spPr>
          <a:xfrm>
            <a:off x="393700" y="855663"/>
            <a:ext cx="6070600" cy="3416300"/>
          </a:xfrm>
          <a:ln/>
        </p:spPr>
      </p:sp>
      <p:sp>
        <p:nvSpPr>
          <p:cNvPr id="6082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10036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7660A5D8-067F-446F-B6FB-D957BE5123B0}" type="slidenum">
              <a:rPr lang="pt-BR"/>
              <a:pPr/>
              <a:t>12</a:t>
            </a:fld>
            <a:endParaRPr lang="pt-BR"/>
          </a:p>
        </p:txBody>
      </p:sp>
      <p:sp>
        <p:nvSpPr>
          <p:cNvPr id="609282" name="Rectangle 2"/>
          <p:cNvSpPr>
            <a:spLocks noGrp="1" noRot="1" noChangeAspect="1" noChangeArrowheads="1" noTextEdit="1"/>
          </p:cNvSpPr>
          <p:nvPr>
            <p:ph type="sldImg"/>
          </p:nvPr>
        </p:nvSpPr>
        <p:spPr>
          <a:xfrm>
            <a:off x="393700" y="855663"/>
            <a:ext cx="6070600" cy="3416300"/>
          </a:xfrm>
          <a:ln/>
        </p:spPr>
      </p:sp>
      <p:sp>
        <p:nvSpPr>
          <p:cNvPr id="6092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03050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4244283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2370923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4107433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Slide de Título">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19179D5D-A8CD-49B2-8BFF-67718239F5F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8" name="Imagem 7">
            <a:extLst>
              <a:ext uri="{FF2B5EF4-FFF2-40B4-BE49-F238E27FC236}">
                <a16:creationId xmlns:a16="http://schemas.microsoft.com/office/drawing/2014/main" id="{F37156FD-F487-495B-A5C3-68045BE51E9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5926" b="644"/>
          <a:stretch/>
        </p:blipFill>
        <p:spPr>
          <a:xfrm>
            <a:off x="0" y="6622742"/>
            <a:ext cx="12192000" cy="235258"/>
          </a:xfrm>
          <a:prstGeom prst="rect">
            <a:avLst/>
          </a:prstGeom>
        </p:spPr>
      </p:pic>
      <p:pic>
        <p:nvPicPr>
          <p:cNvPr id="9" name="Imagem 8">
            <a:extLst>
              <a:ext uri="{FF2B5EF4-FFF2-40B4-BE49-F238E27FC236}">
                <a16:creationId xmlns:a16="http://schemas.microsoft.com/office/drawing/2014/main" id="{DA7C4FE6-9E53-49E9-85E6-B5066BDC34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0439" y="6614161"/>
            <a:ext cx="1195187" cy="287997"/>
          </a:xfrm>
          <a:prstGeom prst="rect">
            <a:avLst/>
          </a:prstGeom>
        </p:spPr>
      </p:pic>
      <p:pic>
        <p:nvPicPr>
          <p:cNvPr id="10" name="Imagem 9">
            <a:extLst>
              <a:ext uri="{FF2B5EF4-FFF2-40B4-BE49-F238E27FC236}">
                <a16:creationId xmlns:a16="http://schemas.microsoft.com/office/drawing/2014/main" id="{9F812082-D991-4C11-81BE-6714C045FF3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0783" y="6573126"/>
            <a:ext cx="4883540" cy="334489"/>
          </a:xfrm>
          <a:prstGeom prst="rect">
            <a:avLst/>
          </a:prstGeom>
        </p:spPr>
      </p:pic>
      <p:pic>
        <p:nvPicPr>
          <p:cNvPr id="11" name="Imagem 10">
            <a:extLst>
              <a:ext uri="{FF2B5EF4-FFF2-40B4-BE49-F238E27FC236}">
                <a16:creationId xmlns:a16="http://schemas.microsoft.com/office/drawing/2014/main" id="{18438124-36A1-4911-9C0D-BC5724BA287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050279" y="6594167"/>
            <a:ext cx="806605" cy="295757"/>
          </a:xfrm>
          <a:prstGeom prst="rect">
            <a:avLst/>
          </a:prstGeom>
        </p:spPr>
      </p:pic>
    </p:spTree>
    <p:extLst>
      <p:ext uri="{BB962C8B-B14F-4D97-AF65-F5344CB8AC3E}">
        <p14:creationId xmlns:p14="http://schemas.microsoft.com/office/powerpoint/2010/main" val="38291571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uas Partes de Conteúdo">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84C86D0A-1BF2-428A-8E4F-BE388FB4992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9" name="Imagem 8">
            <a:extLst>
              <a:ext uri="{FF2B5EF4-FFF2-40B4-BE49-F238E27FC236}">
                <a16:creationId xmlns:a16="http://schemas.microsoft.com/office/drawing/2014/main" id="{5E162B7A-E477-40E0-96C1-EB4B0829C80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5926" b="644"/>
          <a:stretch/>
        </p:blipFill>
        <p:spPr>
          <a:xfrm>
            <a:off x="0" y="6622742"/>
            <a:ext cx="12192000" cy="235258"/>
          </a:xfrm>
          <a:prstGeom prst="rect">
            <a:avLst/>
          </a:prstGeom>
        </p:spPr>
      </p:pic>
      <p:pic>
        <p:nvPicPr>
          <p:cNvPr id="10" name="Imagem 9">
            <a:extLst>
              <a:ext uri="{FF2B5EF4-FFF2-40B4-BE49-F238E27FC236}">
                <a16:creationId xmlns:a16="http://schemas.microsoft.com/office/drawing/2014/main" id="{AF097567-1D36-41F1-800D-0FC3CE07243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0439" y="6614161"/>
            <a:ext cx="1195187" cy="287997"/>
          </a:xfrm>
          <a:prstGeom prst="rect">
            <a:avLst/>
          </a:prstGeom>
        </p:spPr>
      </p:pic>
      <p:pic>
        <p:nvPicPr>
          <p:cNvPr id="11" name="Imagem 10">
            <a:extLst>
              <a:ext uri="{FF2B5EF4-FFF2-40B4-BE49-F238E27FC236}">
                <a16:creationId xmlns:a16="http://schemas.microsoft.com/office/drawing/2014/main" id="{D0224B3D-2038-40AD-9F50-CF391D786A7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950783" y="6573126"/>
            <a:ext cx="4883540" cy="334489"/>
          </a:xfrm>
          <a:prstGeom prst="rect">
            <a:avLst/>
          </a:prstGeom>
        </p:spPr>
      </p:pic>
      <p:pic>
        <p:nvPicPr>
          <p:cNvPr id="12" name="Imagem 11">
            <a:extLst>
              <a:ext uri="{FF2B5EF4-FFF2-40B4-BE49-F238E27FC236}">
                <a16:creationId xmlns:a16="http://schemas.microsoft.com/office/drawing/2014/main" id="{C63E55CA-4DE2-4853-B76D-E33EA5861BD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050279" y="6594167"/>
            <a:ext cx="806605" cy="295757"/>
          </a:xfrm>
          <a:prstGeom prst="rect">
            <a:avLst/>
          </a:prstGeom>
        </p:spPr>
      </p:pic>
    </p:spTree>
    <p:extLst>
      <p:ext uri="{BB962C8B-B14F-4D97-AF65-F5344CB8AC3E}">
        <p14:creationId xmlns:p14="http://schemas.microsoft.com/office/powerpoint/2010/main" val="3480443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ação">
    <p:spTree>
      <p:nvGrpSpPr>
        <p:cNvPr id="1" name=""/>
        <p:cNvGrpSpPr/>
        <p:nvPr/>
      </p:nvGrpSpPr>
      <p:grpSpPr>
        <a:xfrm>
          <a:off x="0" y="0"/>
          <a:ext cx="0" cy="0"/>
          <a:chOff x="0" y="0"/>
          <a:chExt cx="0" cy="0"/>
        </a:xfrm>
      </p:grpSpPr>
      <p:sp>
        <p:nvSpPr>
          <p:cNvPr id="11" name="Retângulo 10">
            <a:extLst>
              <a:ext uri="{FF2B5EF4-FFF2-40B4-BE49-F238E27FC236}">
                <a16:creationId xmlns:a16="http://schemas.microsoft.com/office/drawing/2014/main" id="{0B034051-E3FC-40C2-821B-B5C2589D766D}"/>
              </a:ext>
            </a:extLst>
          </p:cNvPr>
          <p:cNvSpPr/>
          <p:nvPr userDrawn="1"/>
        </p:nvSpPr>
        <p:spPr>
          <a:xfrm>
            <a:off x="0" y="0"/>
            <a:ext cx="12192000" cy="6858000"/>
          </a:xfrm>
          <a:prstGeom prst="rect">
            <a:avLst/>
          </a:prstGeom>
          <a:solidFill>
            <a:srgbClr val="FAB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2" name="Imagem 11">
            <a:extLst>
              <a:ext uri="{FF2B5EF4-FFF2-40B4-BE49-F238E27FC236}">
                <a16:creationId xmlns:a16="http://schemas.microsoft.com/office/drawing/2014/main" id="{5F0572CA-95DA-4A66-A46A-099FFA53C0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5926" b="644"/>
          <a:stretch/>
        </p:blipFill>
        <p:spPr>
          <a:xfrm>
            <a:off x="0" y="6622742"/>
            <a:ext cx="12192000" cy="235258"/>
          </a:xfrm>
          <a:prstGeom prst="rect">
            <a:avLst/>
          </a:prstGeom>
        </p:spPr>
      </p:pic>
      <p:pic>
        <p:nvPicPr>
          <p:cNvPr id="13" name="Imagem 12">
            <a:extLst>
              <a:ext uri="{FF2B5EF4-FFF2-40B4-BE49-F238E27FC236}">
                <a16:creationId xmlns:a16="http://schemas.microsoft.com/office/drawing/2014/main" id="{5370AF79-B607-4629-873B-BCC4142056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0439" y="6614161"/>
            <a:ext cx="1195187" cy="287997"/>
          </a:xfrm>
          <a:prstGeom prst="rect">
            <a:avLst/>
          </a:prstGeom>
        </p:spPr>
      </p:pic>
      <p:pic>
        <p:nvPicPr>
          <p:cNvPr id="14" name="Imagem 13">
            <a:extLst>
              <a:ext uri="{FF2B5EF4-FFF2-40B4-BE49-F238E27FC236}">
                <a16:creationId xmlns:a16="http://schemas.microsoft.com/office/drawing/2014/main" id="{B176A966-0AAC-40DB-8C6B-4AC73253C8B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0783" y="6573126"/>
            <a:ext cx="4883540" cy="334489"/>
          </a:xfrm>
          <a:prstGeom prst="rect">
            <a:avLst/>
          </a:prstGeom>
        </p:spPr>
      </p:pic>
      <p:pic>
        <p:nvPicPr>
          <p:cNvPr id="15" name="Imagem 14">
            <a:extLst>
              <a:ext uri="{FF2B5EF4-FFF2-40B4-BE49-F238E27FC236}">
                <a16:creationId xmlns:a16="http://schemas.microsoft.com/office/drawing/2014/main" id="{3DD94B1E-EE76-44B7-AE55-5F6873FAC91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050279" y="6594167"/>
            <a:ext cx="806605" cy="295757"/>
          </a:xfrm>
          <a:prstGeom prst="rect">
            <a:avLst/>
          </a:prstGeom>
        </p:spPr>
      </p:pic>
    </p:spTree>
    <p:extLst>
      <p:ext uri="{BB962C8B-B14F-4D97-AF65-F5344CB8AC3E}">
        <p14:creationId xmlns:p14="http://schemas.microsoft.com/office/powerpoint/2010/main" val="4122508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omente Título">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E9179ADB-9C63-49A8-AE70-4535D1698A9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7" name="Imagem 6">
            <a:extLst>
              <a:ext uri="{FF2B5EF4-FFF2-40B4-BE49-F238E27FC236}">
                <a16:creationId xmlns:a16="http://schemas.microsoft.com/office/drawing/2014/main" id="{EB755151-65C3-47AA-9133-AFD62E82D73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5926" b="644"/>
          <a:stretch/>
        </p:blipFill>
        <p:spPr>
          <a:xfrm>
            <a:off x="0" y="6622742"/>
            <a:ext cx="12192000" cy="235258"/>
          </a:xfrm>
          <a:prstGeom prst="rect">
            <a:avLst/>
          </a:prstGeom>
        </p:spPr>
      </p:pic>
      <p:pic>
        <p:nvPicPr>
          <p:cNvPr id="8" name="Imagem 7">
            <a:extLst>
              <a:ext uri="{FF2B5EF4-FFF2-40B4-BE49-F238E27FC236}">
                <a16:creationId xmlns:a16="http://schemas.microsoft.com/office/drawing/2014/main" id="{03291734-13DB-4B76-8E33-13C45878C1E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0439" y="6614161"/>
            <a:ext cx="1195187" cy="287997"/>
          </a:xfrm>
          <a:prstGeom prst="rect">
            <a:avLst/>
          </a:prstGeom>
        </p:spPr>
      </p:pic>
      <p:pic>
        <p:nvPicPr>
          <p:cNvPr id="9" name="Imagem 8">
            <a:extLst>
              <a:ext uri="{FF2B5EF4-FFF2-40B4-BE49-F238E27FC236}">
                <a16:creationId xmlns:a16="http://schemas.microsoft.com/office/drawing/2014/main" id="{44E7E2B4-E6D5-4E6C-BAB2-97F2AAB583B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950783" y="6573126"/>
            <a:ext cx="4883540" cy="334489"/>
          </a:xfrm>
          <a:prstGeom prst="rect">
            <a:avLst/>
          </a:prstGeom>
        </p:spPr>
      </p:pic>
      <p:pic>
        <p:nvPicPr>
          <p:cNvPr id="10" name="Imagem 9">
            <a:extLst>
              <a:ext uri="{FF2B5EF4-FFF2-40B4-BE49-F238E27FC236}">
                <a16:creationId xmlns:a16="http://schemas.microsoft.com/office/drawing/2014/main" id="{FD6F1ADE-51D3-4E57-B59B-778C7C2FB9B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050279" y="6594167"/>
            <a:ext cx="806605" cy="295757"/>
          </a:xfrm>
          <a:prstGeom prst="rect">
            <a:avLst/>
          </a:prstGeom>
        </p:spPr>
      </p:pic>
    </p:spTree>
    <p:extLst>
      <p:ext uri="{BB962C8B-B14F-4D97-AF65-F5344CB8AC3E}">
        <p14:creationId xmlns:p14="http://schemas.microsoft.com/office/powerpoint/2010/main" val="20341684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údo com Legenda">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7F16A4AE-6841-4942-958A-726DDF59EEC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9" name="Imagem 8">
            <a:extLst>
              <a:ext uri="{FF2B5EF4-FFF2-40B4-BE49-F238E27FC236}">
                <a16:creationId xmlns:a16="http://schemas.microsoft.com/office/drawing/2014/main" id="{36A5A762-992E-4C93-A3FD-89221B389AB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5926" b="644"/>
          <a:stretch/>
        </p:blipFill>
        <p:spPr>
          <a:xfrm>
            <a:off x="0" y="6622742"/>
            <a:ext cx="12192000" cy="235258"/>
          </a:xfrm>
          <a:prstGeom prst="rect">
            <a:avLst/>
          </a:prstGeom>
        </p:spPr>
      </p:pic>
      <p:pic>
        <p:nvPicPr>
          <p:cNvPr id="10" name="Imagem 9">
            <a:extLst>
              <a:ext uri="{FF2B5EF4-FFF2-40B4-BE49-F238E27FC236}">
                <a16:creationId xmlns:a16="http://schemas.microsoft.com/office/drawing/2014/main" id="{ABA1A649-BD1C-4E17-98CE-249591CA6BC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0439" y="6614161"/>
            <a:ext cx="1195187" cy="287997"/>
          </a:xfrm>
          <a:prstGeom prst="rect">
            <a:avLst/>
          </a:prstGeom>
        </p:spPr>
      </p:pic>
      <p:pic>
        <p:nvPicPr>
          <p:cNvPr id="11" name="Imagem 10">
            <a:extLst>
              <a:ext uri="{FF2B5EF4-FFF2-40B4-BE49-F238E27FC236}">
                <a16:creationId xmlns:a16="http://schemas.microsoft.com/office/drawing/2014/main" id="{8742DAF3-97E6-41B3-84E3-E731577874B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950783" y="6573126"/>
            <a:ext cx="4883540" cy="334489"/>
          </a:xfrm>
          <a:prstGeom prst="rect">
            <a:avLst/>
          </a:prstGeom>
        </p:spPr>
      </p:pic>
      <p:pic>
        <p:nvPicPr>
          <p:cNvPr id="12" name="Imagem 11">
            <a:extLst>
              <a:ext uri="{FF2B5EF4-FFF2-40B4-BE49-F238E27FC236}">
                <a16:creationId xmlns:a16="http://schemas.microsoft.com/office/drawing/2014/main" id="{F57B744F-48F2-4DCC-8035-4030A870A6F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050279" y="6594167"/>
            <a:ext cx="806605" cy="295757"/>
          </a:xfrm>
          <a:prstGeom prst="rect">
            <a:avLst/>
          </a:prstGeom>
        </p:spPr>
      </p:pic>
    </p:spTree>
    <p:extLst>
      <p:ext uri="{BB962C8B-B14F-4D97-AF65-F5344CB8AC3E}">
        <p14:creationId xmlns:p14="http://schemas.microsoft.com/office/powerpoint/2010/main" val="5626982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nteúdo com Legenda">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014E0954-EAF1-44F5-8AEE-8B852139D345}"/>
              </a:ext>
            </a:extLst>
          </p:cNvPr>
          <p:cNvSpPr/>
          <p:nvPr userDrawn="1"/>
        </p:nvSpPr>
        <p:spPr>
          <a:xfrm>
            <a:off x="0" y="0"/>
            <a:ext cx="12192000" cy="6858000"/>
          </a:xfrm>
          <a:prstGeom prst="rect">
            <a:avLst/>
          </a:prstGeom>
          <a:solidFill>
            <a:srgbClr val="4244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3" name="Imagem 12">
            <a:extLst>
              <a:ext uri="{FF2B5EF4-FFF2-40B4-BE49-F238E27FC236}">
                <a16:creationId xmlns:a16="http://schemas.microsoft.com/office/drawing/2014/main" id="{3667F087-E41C-43EE-B15C-00F5298443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5926" b="644"/>
          <a:stretch/>
        </p:blipFill>
        <p:spPr>
          <a:xfrm>
            <a:off x="0" y="6622742"/>
            <a:ext cx="12192000" cy="235258"/>
          </a:xfrm>
          <a:prstGeom prst="rect">
            <a:avLst/>
          </a:prstGeom>
        </p:spPr>
      </p:pic>
      <p:pic>
        <p:nvPicPr>
          <p:cNvPr id="14" name="Imagem 13">
            <a:extLst>
              <a:ext uri="{FF2B5EF4-FFF2-40B4-BE49-F238E27FC236}">
                <a16:creationId xmlns:a16="http://schemas.microsoft.com/office/drawing/2014/main" id="{6BA49F3C-9C2A-442D-943A-75BECA274B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0439" y="6614161"/>
            <a:ext cx="1195187" cy="287997"/>
          </a:xfrm>
          <a:prstGeom prst="rect">
            <a:avLst/>
          </a:prstGeom>
        </p:spPr>
      </p:pic>
      <p:pic>
        <p:nvPicPr>
          <p:cNvPr id="15" name="Imagem 14">
            <a:extLst>
              <a:ext uri="{FF2B5EF4-FFF2-40B4-BE49-F238E27FC236}">
                <a16:creationId xmlns:a16="http://schemas.microsoft.com/office/drawing/2014/main" id="{7A532A61-9CB2-4F62-AE45-7F2C6A71DD9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0783" y="6573126"/>
            <a:ext cx="4883540" cy="334489"/>
          </a:xfrm>
          <a:prstGeom prst="rect">
            <a:avLst/>
          </a:prstGeom>
        </p:spPr>
      </p:pic>
      <p:pic>
        <p:nvPicPr>
          <p:cNvPr id="16" name="Imagem 15">
            <a:extLst>
              <a:ext uri="{FF2B5EF4-FFF2-40B4-BE49-F238E27FC236}">
                <a16:creationId xmlns:a16="http://schemas.microsoft.com/office/drawing/2014/main" id="{DFC8721F-6A09-4F7D-807C-75DAA64846C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050279" y="6594167"/>
            <a:ext cx="806605" cy="295757"/>
          </a:xfrm>
          <a:prstGeom prst="rect">
            <a:avLst/>
          </a:prstGeom>
        </p:spPr>
      </p:pic>
    </p:spTree>
    <p:extLst>
      <p:ext uri="{BB962C8B-B14F-4D97-AF65-F5344CB8AC3E}">
        <p14:creationId xmlns:p14="http://schemas.microsoft.com/office/powerpoint/2010/main" val="19470331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DE0E742F-B37D-4EE4-B6EC-8F3E53229CB2}"/>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 name="Imagem 3">
            <a:extLst>
              <a:ext uri="{FF2B5EF4-FFF2-40B4-BE49-F238E27FC236}">
                <a16:creationId xmlns:a16="http://schemas.microsoft.com/office/drawing/2014/main" id="{FEC834DF-1353-4883-B5BE-9A256DD7AE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5926" b="644"/>
          <a:stretch/>
        </p:blipFill>
        <p:spPr>
          <a:xfrm>
            <a:off x="0" y="6622742"/>
            <a:ext cx="12192000" cy="235258"/>
          </a:xfrm>
          <a:prstGeom prst="rect">
            <a:avLst/>
          </a:prstGeom>
        </p:spPr>
      </p:pic>
      <p:pic>
        <p:nvPicPr>
          <p:cNvPr id="5" name="Imagem 4">
            <a:extLst>
              <a:ext uri="{FF2B5EF4-FFF2-40B4-BE49-F238E27FC236}">
                <a16:creationId xmlns:a16="http://schemas.microsoft.com/office/drawing/2014/main" id="{52556AD1-6155-448E-84B4-E7ED415DFB4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0439" y="6614161"/>
            <a:ext cx="1195187" cy="287997"/>
          </a:xfrm>
          <a:prstGeom prst="rect">
            <a:avLst/>
          </a:prstGeom>
        </p:spPr>
      </p:pic>
      <p:pic>
        <p:nvPicPr>
          <p:cNvPr id="6" name="Imagem 5">
            <a:extLst>
              <a:ext uri="{FF2B5EF4-FFF2-40B4-BE49-F238E27FC236}">
                <a16:creationId xmlns:a16="http://schemas.microsoft.com/office/drawing/2014/main" id="{7D3276AD-D772-4064-BF7B-A82E18CD217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0783" y="6573126"/>
            <a:ext cx="4883540" cy="334489"/>
          </a:xfrm>
          <a:prstGeom prst="rect">
            <a:avLst/>
          </a:prstGeom>
        </p:spPr>
      </p:pic>
      <p:pic>
        <p:nvPicPr>
          <p:cNvPr id="7" name="Imagem 6">
            <a:extLst>
              <a:ext uri="{FF2B5EF4-FFF2-40B4-BE49-F238E27FC236}">
                <a16:creationId xmlns:a16="http://schemas.microsoft.com/office/drawing/2014/main" id="{4D086FF9-2AA2-4CB8-8ED4-BCFC9DF2951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050279" y="6594167"/>
            <a:ext cx="806605" cy="295757"/>
          </a:xfrm>
          <a:prstGeom prst="rect">
            <a:avLst/>
          </a:prstGeom>
        </p:spPr>
      </p:pic>
    </p:spTree>
    <p:extLst>
      <p:ext uri="{BB962C8B-B14F-4D97-AF65-F5344CB8AC3E}">
        <p14:creationId xmlns:p14="http://schemas.microsoft.com/office/powerpoint/2010/main" val="41289575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m com Legenda">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CE72CB75-0C4E-4C80-9D71-72E2E42B59DB}"/>
              </a:ext>
            </a:extLst>
          </p:cNvPr>
          <p:cNvSpPr/>
          <p:nvPr userDrawn="1"/>
        </p:nvSpPr>
        <p:spPr>
          <a:xfrm>
            <a:off x="0" y="0"/>
            <a:ext cx="12192000" cy="6858000"/>
          </a:xfrm>
          <a:prstGeom prst="rect">
            <a:avLst/>
          </a:prstGeom>
          <a:solidFill>
            <a:srgbClr val="15A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9" name="Imagem 8">
            <a:extLst>
              <a:ext uri="{FF2B5EF4-FFF2-40B4-BE49-F238E27FC236}">
                <a16:creationId xmlns:a16="http://schemas.microsoft.com/office/drawing/2014/main" id="{A330DC4D-8F75-4877-8DD9-78D88EE1BBC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5926" b="644"/>
          <a:stretch/>
        </p:blipFill>
        <p:spPr>
          <a:xfrm>
            <a:off x="0" y="6622742"/>
            <a:ext cx="12192000" cy="235258"/>
          </a:xfrm>
          <a:prstGeom prst="rect">
            <a:avLst/>
          </a:prstGeom>
        </p:spPr>
      </p:pic>
      <p:pic>
        <p:nvPicPr>
          <p:cNvPr id="10" name="Imagem 9">
            <a:extLst>
              <a:ext uri="{FF2B5EF4-FFF2-40B4-BE49-F238E27FC236}">
                <a16:creationId xmlns:a16="http://schemas.microsoft.com/office/drawing/2014/main" id="{91172667-28A7-47CD-BBCB-28ECB9A2B6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0439" y="6614161"/>
            <a:ext cx="1195187" cy="287997"/>
          </a:xfrm>
          <a:prstGeom prst="rect">
            <a:avLst/>
          </a:prstGeom>
        </p:spPr>
      </p:pic>
      <p:pic>
        <p:nvPicPr>
          <p:cNvPr id="11" name="Imagem 10">
            <a:extLst>
              <a:ext uri="{FF2B5EF4-FFF2-40B4-BE49-F238E27FC236}">
                <a16:creationId xmlns:a16="http://schemas.microsoft.com/office/drawing/2014/main" id="{6C92734B-BF7D-4D6D-ACB5-DCA63ACF6F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0783" y="6573126"/>
            <a:ext cx="4883540" cy="334489"/>
          </a:xfrm>
          <a:prstGeom prst="rect">
            <a:avLst/>
          </a:prstGeom>
        </p:spPr>
      </p:pic>
      <p:pic>
        <p:nvPicPr>
          <p:cNvPr id="12" name="Imagem 11">
            <a:extLst>
              <a:ext uri="{FF2B5EF4-FFF2-40B4-BE49-F238E27FC236}">
                <a16:creationId xmlns:a16="http://schemas.microsoft.com/office/drawing/2014/main" id="{511DEF9E-EB9C-45E5-9604-FE5A58F2E0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050279" y="6594167"/>
            <a:ext cx="806605" cy="295757"/>
          </a:xfrm>
          <a:prstGeom prst="rect">
            <a:avLst/>
          </a:prstGeom>
        </p:spPr>
      </p:pic>
      <p:sp>
        <p:nvSpPr>
          <p:cNvPr id="20" name="Espaço Reservado para Imagem 4">
            <a:extLst>
              <a:ext uri="{FF2B5EF4-FFF2-40B4-BE49-F238E27FC236}">
                <a16:creationId xmlns:a16="http://schemas.microsoft.com/office/drawing/2014/main" id="{CFE5D432-6F55-49DD-B1CE-0DC8BA65EB5D}"/>
              </a:ext>
            </a:extLst>
          </p:cNvPr>
          <p:cNvSpPr>
            <a:spLocks noGrp="1"/>
          </p:cNvSpPr>
          <p:nvPr>
            <p:ph type="pic" sz="quarter" idx="10"/>
          </p:nvPr>
        </p:nvSpPr>
        <p:spPr>
          <a:xfrm>
            <a:off x="626254" y="541981"/>
            <a:ext cx="4402946" cy="5581650"/>
          </a:xfrm>
          <a:prstGeom prst="rect">
            <a:avLst/>
          </a:prstGeom>
          <a:noFill/>
        </p:spPr>
        <p:txBody>
          <a:bodyPr/>
          <a:lstStyle>
            <a:lvl1pPr marL="0" indent="0">
              <a:buNone/>
              <a:defRPr sz="1800">
                <a:solidFill>
                  <a:schemeClr val="bg1">
                    <a:lumMod val="50000"/>
                  </a:schemeClr>
                </a:solidFill>
              </a:defRPr>
            </a:lvl1pPr>
          </a:lstStyle>
          <a:p>
            <a:endParaRPr lang="pt-BR" dirty="0"/>
          </a:p>
          <a:p>
            <a:endParaRPr lang="pt-BR" dirty="0"/>
          </a:p>
          <a:p>
            <a:endParaRPr lang="pt-BR" dirty="0"/>
          </a:p>
          <a:p>
            <a:endParaRPr lang="pt-BR" dirty="0"/>
          </a:p>
          <a:p>
            <a:endParaRPr lang="pt-BR" dirty="0"/>
          </a:p>
        </p:txBody>
      </p:sp>
      <p:sp>
        <p:nvSpPr>
          <p:cNvPr id="21" name="Espaço Reservado para Imagem 4">
            <a:extLst>
              <a:ext uri="{FF2B5EF4-FFF2-40B4-BE49-F238E27FC236}">
                <a16:creationId xmlns:a16="http://schemas.microsoft.com/office/drawing/2014/main" id="{203766BB-DB47-4E7C-B6F0-1837ED8B708F}"/>
              </a:ext>
            </a:extLst>
          </p:cNvPr>
          <p:cNvSpPr>
            <a:spLocks noGrp="1"/>
          </p:cNvSpPr>
          <p:nvPr>
            <p:ph type="pic" sz="quarter" idx="11"/>
          </p:nvPr>
        </p:nvSpPr>
        <p:spPr>
          <a:xfrm>
            <a:off x="5431377" y="533400"/>
            <a:ext cx="4402946" cy="2619813"/>
          </a:xfrm>
          <a:prstGeom prst="rect">
            <a:avLst/>
          </a:prstGeom>
          <a:noFill/>
        </p:spPr>
        <p:txBody>
          <a:bodyPr/>
          <a:lstStyle>
            <a:lvl1pPr marL="0" indent="0">
              <a:buNone/>
              <a:defRPr sz="1800">
                <a:solidFill>
                  <a:schemeClr val="bg1">
                    <a:lumMod val="50000"/>
                  </a:schemeClr>
                </a:solidFill>
              </a:defRPr>
            </a:lvl1pPr>
          </a:lstStyle>
          <a:p>
            <a:endParaRPr lang="pt-BR" dirty="0"/>
          </a:p>
          <a:p>
            <a:endParaRPr lang="pt-BR" dirty="0"/>
          </a:p>
          <a:p>
            <a:endParaRPr lang="pt-BR" dirty="0"/>
          </a:p>
          <a:p>
            <a:endParaRPr lang="pt-BR" dirty="0"/>
          </a:p>
          <a:p>
            <a:endParaRPr lang="pt-BR" dirty="0"/>
          </a:p>
        </p:txBody>
      </p:sp>
      <p:sp>
        <p:nvSpPr>
          <p:cNvPr id="22" name="Espaço Reservado para Imagem 4">
            <a:extLst>
              <a:ext uri="{FF2B5EF4-FFF2-40B4-BE49-F238E27FC236}">
                <a16:creationId xmlns:a16="http://schemas.microsoft.com/office/drawing/2014/main" id="{15687480-EFD5-46A7-9C5C-E92F5C4326DF}"/>
              </a:ext>
            </a:extLst>
          </p:cNvPr>
          <p:cNvSpPr>
            <a:spLocks noGrp="1"/>
          </p:cNvSpPr>
          <p:nvPr>
            <p:ph type="pic" sz="quarter" idx="12"/>
          </p:nvPr>
        </p:nvSpPr>
        <p:spPr>
          <a:xfrm>
            <a:off x="5431377" y="3495675"/>
            <a:ext cx="4402946" cy="2619813"/>
          </a:xfrm>
          <a:prstGeom prst="rect">
            <a:avLst/>
          </a:prstGeom>
          <a:noFill/>
        </p:spPr>
        <p:txBody>
          <a:bodyPr/>
          <a:lstStyle>
            <a:lvl1pPr marL="0" indent="0">
              <a:buNone/>
              <a:defRPr sz="1800">
                <a:solidFill>
                  <a:schemeClr val="bg1">
                    <a:lumMod val="50000"/>
                  </a:schemeClr>
                </a:solidFill>
              </a:defRPr>
            </a:lvl1pPr>
          </a:lstStyle>
          <a:p>
            <a:endParaRPr lang="pt-BR" dirty="0"/>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31159037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12136893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ítulo e Texto Vertical">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CC7CFCBE-1795-4814-9CA5-63EE788E90C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8" name="Imagem 7">
            <a:extLst>
              <a:ext uri="{FF2B5EF4-FFF2-40B4-BE49-F238E27FC236}">
                <a16:creationId xmlns:a16="http://schemas.microsoft.com/office/drawing/2014/main" id="{C9D17039-45F2-4D6B-8D3C-552551612A3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5926" b="644"/>
          <a:stretch/>
        </p:blipFill>
        <p:spPr>
          <a:xfrm>
            <a:off x="0" y="6622742"/>
            <a:ext cx="12192000" cy="235258"/>
          </a:xfrm>
          <a:prstGeom prst="rect">
            <a:avLst/>
          </a:prstGeom>
        </p:spPr>
      </p:pic>
      <p:pic>
        <p:nvPicPr>
          <p:cNvPr id="9" name="Imagem 8">
            <a:extLst>
              <a:ext uri="{FF2B5EF4-FFF2-40B4-BE49-F238E27FC236}">
                <a16:creationId xmlns:a16="http://schemas.microsoft.com/office/drawing/2014/main" id="{5C6B8D1D-023E-4BB3-AB42-36DF549DFD5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0439" y="6614161"/>
            <a:ext cx="1195187" cy="287997"/>
          </a:xfrm>
          <a:prstGeom prst="rect">
            <a:avLst/>
          </a:prstGeom>
        </p:spPr>
      </p:pic>
      <p:pic>
        <p:nvPicPr>
          <p:cNvPr id="10" name="Imagem 9">
            <a:extLst>
              <a:ext uri="{FF2B5EF4-FFF2-40B4-BE49-F238E27FC236}">
                <a16:creationId xmlns:a16="http://schemas.microsoft.com/office/drawing/2014/main" id="{AB155352-B7A7-496B-869A-209C2BECAE1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950783" y="6573126"/>
            <a:ext cx="4883540" cy="334489"/>
          </a:xfrm>
          <a:prstGeom prst="rect">
            <a:avLst/>
          </a:prstGeom>
        </p:spPr>
      </p:pic>
      <p:pic>
        <p:nvPicPr>
          <p:cNvPr id="11" name="Imagem 10">
            <a:extLst>
              <a:ext uri="{FF2B5EF4-FFF2-40B4-BE49-F238E27FC236}">
                <a16:creationId xmlns:a16="http://schemas.microsoft.com/office/drawing/2014/main" id="{C83A90EE-B149-49F5-8374-BD1A1224CE3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050279" y="6594167"/>
            <a:ext cx="806605" cy="295757"/>
          </a:xfrm>
          <a:prstGeom prst="rect">
            <a:avLst/>
          </a:prstGeom>
        </p:spPr>
      </p:pic>
    </p:spTree>
    <p:extLst>
      <p:ext uri="{BB962C8B-B14F-4D97-AF65-F5344CB8AC3E}">
        <p14:creationId xmlns:p14="http://schemas.microsoft.com/office/powerpoint/2010/main" val="12400741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exto e Título Vertical">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4A2D1F8F-5FF5-4106-BB02-2322D19AC28A}"/>
              </a:ext>
            </a:extLst>
          </p:cNvPr>
          <p:cNvSpPr/>
          <p:nvPr userDrawn="1"/>
        </p:nvSpPr>
        <p:spPr>
          <a:xfrm>
            <a:off x="0" y="0"/>
            <a:ext cx="12192000" cy="6858000"/>
          </a:xfrm>
          <a:prstGeom prst="rect">
            <a:avLst/>
          </a:prstGeom>
          <a:solidFill>
            <a:srgbClr val="15A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8" name="Imagem 7">
            <a:extLst>
              <a:ext uri="{FF2B5EF4-FFF2-40B4-BE49-F238E27FC236}">
                <a16:creationId xmlns:a16="http://schemas.microsoft.com/office/drawing/2014/main" id="{904C7B34-CBF4-480B-AE8F-9B7E06DB77A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5926" b="644"/>
          <a:stretch/>
        </p:blipFill>
        <p:spPr>
          <a:xfrm>
            <a:off x="0" y="6622742"/>
            <a:ext cx="12192000" cy="235258"/>
          </a:xfrm>
          <a:prstGeom prst="rect">
            <a:avLst/>
          </a:prstGeom>
        </p:spPr>
      </p:pic>
      <p:pic>
        <p:nvPicPr>
          <p:cNvPr id="9" name="Imagem 8">
            <a:extLst>
              <a:ext uri="{FF2B5EF4-FFF2-40B4-BE49-F238E27FC236}">
                <a16:creationId xmlns:a16="http://schemas.microsoft.com/office/drawing/2014/main" id="{5687A2A3-3BEC-4A24-8E86-2BB82BCD1B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0439" y="6614161"/>
            <a:ext cx="1195187" cy="287997"/>
          </a:xfrm>
          <a:prstGeom prst="rect">
            <a:avLst/>
          </a:prstGeom>
        </p:spPr>
      </p:pic>
      <p:pic>
        <p:nvPicPr>
          <p:cNvPr id="10" name="Imagem 9">
            <a:extLst>
              <a:ext uri="{FF2B5EF4-FFF2-40B4-BE49-F238E27FC236}">
                <a16:creationId xmlns:a16="http://schemas.microsoft.com/office/drawing/2014/main" id="{3EC1C5D6-A0C2-40AB-B077-EE891EAE483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0783" y="6573126"/>
            <a:ext cx="4883540" cy="334489"/>
          </a:xfrm>
          <a:prstGeom prst="rect">
            <a:avLst/>
          </a:prstGeom>
        </p:spPr>
      </p:pic>
      <p:pic>
        <p:nvPicPr>
          <p:cNvPr id="11" name="Imagem 10">
            <a:extLst>
              <a:ext uri="{FF2B5EF4-FFF2-40B4-BE49-F238E27FC236}">
                <a16:creationId xmlns:a16="http://schemas.microsoft.com/office/drawing/2014/main" id="{07CDA43F-4291-430B-9158-05DF217E334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050279" y="6594167"/>
            <a:ext cx="806605" cy="295757"/>
          </a:xfrm>
          <a:prstGeom prst="rect">
            <a:avLst/>
          </a:prstGeom>
        </p:spPr>
      </p:pic>
    </p:spTree>
    <p:extLst>
      <p:ext uri="{BB962C8B-B14F-4D97-AF65-F5344CB8AC3E}">
        <p14:creationId xmlns:p14="http://schemas.microsoft.com/office/powerpoint/2010/main" val="2509134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Layout Personalizado">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C056689A-3A12-49E5-BC8B-1260655411AC}"/>
              </a:ext>
            </a:extLst>
          </p:cNvPr>
          <p:cNvSpPr/>
          <p:nvPr userDrawn="1"/>
        </p:nvSpPr>
        <p:spPr>
          <a:xfrm>
            <a:off x="0" y="0"/>
            <a:ext cx="12192000" cy="6858000"/>
          </a:xfrm>
          <a:prstGeom prst="rect">
            <a:avLst/>
          </a:prstGeom>
          <a:solidFill>
            <a:srgbClr val="15A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Retângulo 3">
            <a:extLst>
              <a:ext uri="{FF2B5EF4-FFF2-40B4-BE49-F238E27FC236}">
                <a16:creationId xmlns:a16="http://schemas.microsoft.com/office/drawing/2014/main" id="{312D3A29-7C09-4954-89AB-ADB3DFF9ED64}"/>
              </a:ext>
            </a:extLst>
          </p:cNvPr>
          <p:cNvSpPr/>
          <p:nvPr userDrawn="1"/>
        </p:nvSpPr>
        <p:spPr>
          <a:xfrm>
            <a:off x="626253" y="533400"/>
            <a:ext cx="10975197" cy="5581650"/>
          </a:xfrm>
          <a:prstGeom prst="rect">
            <a:avLst/>
          </a:prstGeom>
          <a:solidFill>
            <a:srgbClr val="FAB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6" name="Imagem 5">
            <a:extLst>
              <a:ext uri="{FF2B5EF4-FFF2-40B4-BE49-F238E27FC236}">
                <a16:creationId xmlns:a16="http://schemas.microsoft.com/office/drawing/2014/main" id="{C5EF237E-0123-4DCA-B614-FD7509CCC63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5926" b="644"/>
          <a:stretch/>
        </p:blipFill>
        <p:spPr>
          <a:xfrm>
            <a:off x="0" y="6622742"/>
            <a:ext cx="12192000" cy="235258"/>
          </a:xfrm>
          <a:prstGeom prst="rect">
            <a:avLst/>
          </a:prstGeom>
        </p:spPr>
      </p:pic>
      <p:pic>
        <p:nvPicPr>
          <p:cNvPr id="7" name="Imagem 6">
            <a:extLst>
              <a:ext uri="{FF2B5EF4-FFF2-40B4-BE49-F238E27FC236}">
                <a16:creationId xmlns:a16="http://schemas.microsoft.com/office/drawing/2014/main" id="{4F2435BA-1C8E-4991-9A46-B09DA3E87F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0439" y="6614161"/>
            <a:ext cx="1195187" cy="287997"/>
          </a:xfrm>
          <a:prstGeom prst="rect">
            <a:avLst/>
          </a:prstGeom>
        </p:spPr>
      </p:pic>
      <p:pic>
        <p:nvPicPr>
          <p:cNvPr id="8" name="Imagem 7">
            <a:extLst>
              <a:ext uri="{FF2B5EF4-FFF2-40B4-BE49-F238E27FC236}">
                <a16:creationId xmlns:a16="http://schemas.microsoft.com/office/drawing/2014/main" id="{AE9FB71A-5B5B-4896-A797-E2C1B9962DA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0783" y="6573126"/>
            <a:ext cx="4883540" cy="334489"/>
          </a:xfrm>
          <a:prstGeom prst="rect">
            <a:avLst/>
          </a:prstGeom>
        </p:spPr>
      </p:pic>
      <p:pic>
        <p:nvPicPr>
          <p:cNvPr id="9" name="Imagem 8">
            <a:extLst>
              <a:ext uri="{FF2B5EF4-FFF2-40B4-BE49-F238E27FC236}">
                <a16:creationId xmlns:a16="http://schemas.microsoft.com/office/drawing/2014/main" id="{900F02F2-01FA-47A9-89EE-974314679DE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050279" y="6594167"/>
            <a:ext cx="806605" cy="295757"/>
          </a:xfrm>
          <a:prstGeom prst="rect">
            <a:avLst/>
          </a:prstGeom>
        </p:spPr>
      </p:pic>
      <p:sp>
        <p:nvSpPr>
          <p:cNvPr id="12" name="Espaço Reservado para Mídia 11">
            <a:extLst>
              <a:ext uri="{FF2B5EF4-FFF2-40B4-BE49-F238E27FC236}">
                <a16:creationId xmlns:a16="http://schemas.microsoft.com/office/drawing/2014/main" id="{9264AF54-7250-45CA-98B5-D4F1EFCFF891}"/>
              </a:ext>
            </a:extLst>
          </p:cNvPr>
          <p:cNvSpPr>
            <a:spLocks noGrp="1"/>
          </p:cNvSpPr>
          <p:nvPr>
            <p:ph type="media" sz="quarter" idx="10" hasCustomPrompt="1"/>
          </p:nvPr>
        </p:nvSpPr>
        <p:spPr>
          <a:xfrm>
            <a:off x="625475" y="533400"/>
            <a:ext cx="10975975" cy="5581650"/>
          </a:xfrm>
          <a:prstGeom prst="rect">
            <a:avLst/>
          </a:prstGeom>
        </p:spPr>
        <p:txBody>
          <a:bodyPr/>
          <a:lstStyle>
            <a:lvl1pPr>
              <a:buNone/>
              <a:defRPr>
                <a:solidFill>
                  <a:schemeClr val="bg1"/>
                </a:solidFill>
              </a:defRPr>
            </a:lvl1pPr>
          </a:lstStyle>
          <a:p>
            <a:r>
              <a:rPr lang="pt-BR" dirty="0"/>
              <a:t>vídeo</a:t>
            </a:r>
          </a:p>
        </p:txBody>
      </p:sp>
    </p:spTree>
    <p:extLst>
      <p:ext uri="{BB962C8B-B14F-4D97-AF65-F5344CB8AC3E}">
        <p14:creationId xmlns:p14="http://schemas.microsoft.com/office/powerpoint/2010/main" val="25472877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Layout Personalizado">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C8CD220F-6851-4DD1-A105-F8210E32EF51}"/>
              </a:ext>
            </a:extLst>
          </p:cNvPr>
          <p:cNvSpPr/>
          <p:nvPr userDrawn="1"/>
        </p:nvSpPr>
        <p:spPr>
          <a:xfrm>
            <a:off x="0" y="0"/>
            <a:ext cx="12192000" cy="6858000"/>
          </a:xfrm>
          <a:prstGeom prst="rect">
            <a:avLst/>
          </a:prstGeom>
          <a:solidFill>
            <a:srgbClr val="2143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 name="Imagem 3" descr="Senac">
            <a:extLst>
              <a:ext uri="{FF2B5EF4-FFF2-40B4-BE49-F238E27FC236}">
                <a16:creationId xmlns:a16="http://schemas.microsoft.com/office/drawing/2014/main" id="{A34904F6-0A25-48AC-8173-1609238D39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45071" y="2361393"/>
            <a:ext cx="2101858" cy="1373214"/>
          </a:xfrm>
          <a:prstGeom prst="rect">
            <a:avLst/>
          </a:prstGeom>
        </p:spPr>
      </p:pic>
      <p:pic>
        <p:nvPicPr>
          <p:cNvPr id="5" name="Imagem 4" descr="Siga o Senac em Minas nas Redes Sociais:&#10;&#10;Facebook&#10;Instagram&#10;Tik Tok&#10;Twitter&#10;LinkedIn&#10;YouTube">
            <a:extLst>
              <a:ext uri="{FF2B5EF4-FFF2-40B4-BE49-F238E27FC236}">
                <a16:creationId xmlns:a16="http://schemas.microsoft.com/office/drawing/2014/main" id="{3F36380C-B260-4FCB-A0EB-A5813AF789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21944" y="4250434"/>
            <a:ext cx="3948113" cy="1271782"/>
          </a:xfrm>
          <a:prstGeom prst="rect">
            <a:avLst/>
          </a:prstGeom>
        </p:spPr>
      </p:pic>
    </p:spTree>
    <p:extLst>
      <p:ext uri="{BB962C8B-B14F-4D97-AF65-F5344CB8AC3E}">
        <p14:creationId xmlns:p14="http://schemas.microsoft.com/office/powerpoint/2010/main" val="205623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xAndClipArt">
  <p:cSld name="Título, texto e clip-art">
    <p:spTree>
      <p:nvGrpSpPr>
        <p:cNvPr id="1" name=""/>
        <p:cNvGrpSpPr/>
        <p:nvPr/>
      </p:nvGrpSpPr>
      <p:grpSpPr>
        <a:xfrm>
          <a:off x="0" y="0"/>
          <a:ext cx="0" cy="0"/>
          <a:chOff x="0" y="0"/>
          <a:chExt cx="0" cy="0"/>
        </a:xfrm>
      </p:grpSpPr>
      <p:sp>
        <p:nvSpPr>
          <p:cNvPr id="2" name="Título 1"/>
          <p:cNvSpPr>
            <a:spLocks noGrp="1"/>
          </p:cNvSpPr>
          <p:nvPr>
            <p:ph type="title"/>
          </p:nvPr>
        </p:nvSpPr>
        <p:spPr>
          <a:xfrm>
            <a:off x="1320800" y="609600"/>
            <a:ext cx="9550400" cy="533400"/>
          </a:xfrm>
        </p:spPr>
        <p:txBody>
          <a:bodyPr/>
          <a:lstStyle/>
          <a:p>
            <a:r>
              <a:rPr lang="pt-BR"/>
              <a:t>Clique para editar o estilo do título mestre</a:t>
            </a:r>
          </a:p>
        </p:txBody>
      </p:sp>
      <p:sp>
        <p:nvSpPr>
          <p:cNvPr id="3" name="Espaço Reservado para Texto 2"/>
          <p:cNvSpPr>
            <a:spLocks noGrp="1"/>
          </p:cNvSpPr>
          <p:nvPr>
            <p:ph type="body" sz="half" idx="1"/>
          </p:nvPr>
        </p:nvSpPr>
        <p:spPr>
          <a:xfrm>
            <a:off x="914400" y="1981200"/>
            <a:ext cx="5080000" cy="4114800"/>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lip-art 3"/>
          <p:cNvSpPr>
            <a:spLocks noGrp="1"/>
          </p:cNvSpPr>
          <p:nvPr>
            <p:ph type="clipArt" sz="half" idx="2"/>
          </p:nvPr>
        </p:nvSpPr>
        <p:spPr>
          <a:xfrm>
            <a:off x="6197600" y="1981200"/>
            <a:ext cx="5080000" cy="4114800"/>
          </a:xfrm>
        </p:spPr>
        <p:txBody>
          <a:bodyPr/>
          <a:lstStyle/>
          <a:p>
            <a:endParaRPr lang="pt-BR"/>
          </a:p>
        </p:txBody>
      </p:sp>
      <p:sp>
        <p:nvSpPr>
          <p:cNvPr id="5" name="Espaço Reservado para Data 4"/>
          <p:cNvSpPr>
            <a:spLocks noGrp="1"/>
          </p:cNvSpPr>
          <p:nvPr>
            <p:ph type="dt" sz="half" idx="10"/>
          </p:nvPr>
        </p:nvSpPr>
        <p:spPr>
          <a:xfrm>
            <a:off x="914400" y="6248400"/>
            <a:ext cx="2540000" cy="457200"/>
          </a:xfrm>
        </p:spPr>
        <p:txBody>
          <a:bodyPr/>
          <a:lstStyle>
            <a:lvl1pPr>
              <a:defRPr/>
            </a:lvl1pPr>
          </a:lstStyle>
          <a:p>
            <a:endParaRPr lang="pt-BR"/>
          </a:p>
        </p:txBody>
      </p:sp>
      <p:sp>
        <p:nvSpPr>
          <p:cNvPr id="6" name="Espaço Reservado para Rodapé 5"/>
          <p:cNvSpPr>
            <a:spLocks noGrp="1"/>
          </p:cNvSpPr>
          <p:nvPr>
            <p:ph type="ftr" sz="quarter" idx="11"/>
          </p:nvPr>
        </p:nvSpPr>
        <p:spPr>
          <a:xfrm>
            <a:off x="4165600" y="6248400"/>
            <a:ext cx="3860800" cy="457200"/>
          </a:xfrm>
        </p:spPr>
        <p:txBody>
          <a:bodyPr/>
          <a:lstStyle>
            <a:lvl1pPr>
              <a:defRPr/>
            </a:lvl1pPr>
          </a:lstStyle>
          <a:p>
            <a:endParaRPr lang="pt-BR"/>
          </a:p>
        </p:txBody>
      </p:sp>
      <p:sp>
        <p:nvSpPr>
          <p:cNvPr id="7" name="Espaço Reservado para Número de Slide 6"/>
          <p:cNvSpPr>
            <a:spLocks noGrp="1"/>
          </p:cNvSpPr>
          <p:nvPr>
            <p:ph type="sldNum" sz="quarter" idx="12"/>
          </p:nvPr>
        </p:nvSpPr>
        <p:spPr>
          <a:xfrm>
            <a:off x="8737600" y="6248400"/>
            <a:ext cx="2540000" cy="457200"/>
          </a:xfrm>
        </p:spPr>
        <p:txBody>
          <a:bodyPr/>
          <a:lstStyle>
            <a:lvl1pPr>
              <a:defRPr/>
            </a:lvl1pPr>
          </a:lstStyle>
          <a:p>
            <a:fld id="{746BF3A3-007B-44EE-B3CD-D5404610515F}" type="slidenum">
              <a:rPr lang="pt-BR"/>
              <a:pPr/>
              <a:t>‹nº›</a:t>
            </a:fld>
            <a:endParaRPr lang="pt-BR"/>
          </a:p>
        </p:txBody>
      </p:sp>
    </p:spTree>
    <p:extLst>
      <p:ext uri="{BB962C8B-B14F-4D97-AF65-F5344CB8AC3E}">
        <p14:creationId xmlns:p14="http://schemas.microsoft.com/office/powerpoint/2010/main" val="18846255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3_Layout Personalizado">
    <p:spTree>
      <p:nvGrpSpPr>
        <p:cNvPr id="1" name=""/>
        <p:cNvGrpSpPr/>
        <p:nvPr/>
      </p:nvGrpSpPr>
      <p:grpSpPr>
        <a:xfrm>
          <a:off x="0" y="0"/>
          <a:ext cx="0" cy="0"/>
          <a:chOff x="0" y="0"/>
          <a:chExt cx="0" cy="0"/>
        </a:xfrm>
      </p:grpSpPr>
      <p:sp>
        <p:nvSpPr>
          <p:cNvPr id="2" name="Título 1"/>
          <p:cNvSpPr>
            <a:spLocks noGrp="1"/>
          </p:cNvSpPr>
          <p:nvPr>
            <p:ph type="title"/>
          </p:nvPr>
        </p:nvSpPr>
        <p:spPr>
          <a:xfrm>
            <a:off x="609601" y="128588"/>
            <a:ext cx="10970684" cy="1433512"/>
          </a:xfrm>
        </p:spPr>
        <p:txBody>
          <a:bodyPr/>
          <a:lstStyle/>
          <a:p>
            <a:r>
              <a:rPr lang="pt-BR"/>
              <a:t>Clique para editar o estilo do título mestre</a:t>
            </a:r>
          </a:p>
        </p:txBody>
      </p:sp>
      <p:sp>
        <p:nvSpPr>
          <p:cNvPr id="3" name="Espaço Reservado para Data 2"/>
          <p:cNvSpPr>
            <a:spLocks noGrp="1"/>
          </p:cNvSpPr>
          <p:nvPr>
            <p:ph type="dt" idx="10"/>
          </p:nvPr>
        </p:nvSpPr>
        <p:spPr>
          <a:xfrm>
            <a:off x="609601" y="6245226"/>
            <a:ext cx="2842684" cy="474663"/>
          </a:xfrm>
        </p:spPr>
        <p:txBody>
          <a:bodyPr/>
          <a:lstStyle>
            <a:lvl1pPr>
              <a:defRPr/>
            </a:lvl1pPr>
          </a:lstStyle>
          <a:p>
            <a:endParaRPr lang="pt-BR"/>
          </a:p>
        </p:txBody>
      </p:sp>
      <p:sp>
        <p:nvSpPr>
          <p:cNvPr id="4" name="Espaço Reservado para Rodapé 3"/>
          <p:cNvSpPr>
            <a:spLocks noGrp="1"/>
          </p:cNvSpPr>
          <p:nvPr>
            <p:ph type="ftr" idx="11"/>
          </p:nvPr>
        </p:nvSpPr>
        <p:spPr>
          <a:xfrm>
            <a:off x="4165601" y="6245226"/>
            <a:ext cx="3858684" cy="474663"/>
          </a:xfrm>
        </p:spPr>
        <p:txBody>
          <a:bodyPr/>
          <a:lstStyle>
            <a:lvl1pPr>
              <a:defRPr/>
            </a:lvl1pPr>
          </a:lstStyle>
          <a:p>
            <a:endParaRPr lang="pt-BR"/>
          </a:p>
        </p:txBody>
      </p:sp>
      <p:sp>
        <p:nvSpPr>
          <p:cNvPr id="5" name="Espaço Reservado para Número de Slide 4"/>
          <p:cNvSpPr>
            <a:spLocks noGrp="1"/>
          </p:cNvSpPr>
          <p:nvPr>
            <p:ph type="sldNum" idx="12"/>
          </p:nvPr>
        </p:nvSpPr>
        <p:spPr>
          <a:xfrm>
            <a:off x="8737601" y="6245226"/>
            <a:ext cx="2842684" cy="474663"/>
          </a:xfrm>
        </p:spPr>
        <p:txBody>
          <a:bodyPr/>
          <a:lstStyle>
            <a:lvl1pPr>
              <a:defRPr/>
            </a:lvl1pPr>
          </a:lstStyle>
          <a:p>
            <a:fld id="{72598057-C4B5-4472-9EA7-167F1637A7C2}" type="slidenum">
              <a:rPr lang="pt-BR"/>
              <a:pPr/>
              <a:t>‹nº›</a:t>
            </a:fld>
            <a:endParaRPr lang="pt-BR"/>
          </a:p>
        </p:txBody>
      </p:sp>
    </p:spTree>
    <p:extLst>
      <p:ext uri="{BB962C8B-B14F-4D97-AF65-F5344CB8AC3E}">
        <p14:creationId xmlns:p14="http://schemas.microsoft.com/office/powerpoint/2010/main" val="3049918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C764DE79-268F-4C1A-8933-263129D2AF90}" type="datetimeFigureOut">
              <a:rPr lang="en-US" dirty="0"/>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3535866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886844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3331306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2034550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‹nº›</a:t>
            </a:fld>
            <a:endParaRPr lang="en-US" dirty="0"/>
          </a:p>
        </p:txBody>
      </p:sp>
      <p:sp>
        <p:nvSpPr>
          <p:cNvPr id="5" name="Retângulo 4">
            <a:extLst>
              <a:ext uri="{FF2B5EF4-FFF2-40B4-BE49-F238E27FC236}">
                <a16:creationId xmlns:a16="http://schemas.microsoft.com/office/drawing/2014/main" id="{643B33B6-BAFD-4E06-8AEA-88ED8BB4180A}"/>
              </a:ext>
            </a:extLst>
          </p:cNvPr>
          <p:cNvSpPr/>
          <p:nvPr userDrawn="1"/>
        </p:nvSpPr>
        <p:spPr>
          <a:xfrm>
            <a:off x="0" y="0"/>
            <a:ext cx="12192000" cy="6858000"/>
          </a:xfrm>
          <a:prstGeom prst="rect">
            <a:avLst/>
          </a:prstGeom>
          <a:solidFill>
            <a:srgbClr val="E76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6" name="Imagem 5">
            <a:extLst>
              <a:ext uri="{FF2B5EF4-FFF2-40B4-BE49-F238E27FC236}">
                <a16:creationId xmlns:a16="http://schemas.microsoft.com/office/drawing/2014/main" id="{A6F46554-9801-4155-8EF3-860B1D5E31C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5926" b="644"/>
          <a:stretch/>
        </p:blipFill>
        <p:spPr>
          <a:xfrm>
            <a:off x="0" y="6622742"/>
            <a:ext cx="12192000" cy="235258"/>
          </a:xfrm>
          <a:prstGeom prst="rect">
            <a:avLst/>
          </a:prstGeom>
        </p:spPr>
      </p:pic>
      <p:pic>
        <p:nvPicPr>
          <p:cNvPr id="7" name="Imagem 6">
            <a:extLst>
              <a:ext uri="{FF2B5EF4-FFF2-40B4-BE49-F238E27FC236}">
                <a16:creationId xmlns:a16="http://schemas.microsoft.com/office/drawing/2014/main" id="{B31DDD21-4FDB-4B26-8E17-EDBD4822B0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0439" y="6614161"/>
            <a:ext cx="1195187" cy="287997"/>
          </a:xfrm>
          <a:prstGeom prst="rect">
            <a:avLst/>
          </a:prstGeom>
        </p:spPr>
      </p:pic>
      <p:pic>
        <p:nvPicPr>
          <p:cNvPr id="8" name="Imagem 7">
            <a:extLst>
              <a:ext uri="{FF2B5EF4-FFF2-40B4-BE49-F238E27FC236}">
                <a16:creationId xmlns:a16="http://schemas.microsoft.com/office/drawing/2014/main" id="{80F1B308-AF0E-4B41-A733-CF0C0837CFE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0783" y="6573126"/>
            <a:ext cx="4883540" cy="334489"/>
          </a:xfrm>
          <a:prstGeom prst="rect">
            <a:avLst/>
          </a:prstGeom>
        </p:spPr>
      </p:pic>
      <p:pic>
        <p:nvPicPr>
          <p:cNvPr id="9" name="Imagem 8">
            <a:extLst>
              <a:ext uri="{FF2B5EF4-FFF2-40B4-BE49-F238E27FC236}">
                <a16:creationId xmlns:a16="http://schemas.microsoft.com/office/drawing/2014/main" id="{CB9AD97B-48C1-43F2-8E9E-5D6C790B004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050279" y="6594167"/>
            <a:ext cx="806605" cy="295757"/>
          </a:xfrm>
          <a:prstGeom prst="rect">
            <a:avLst/>
          </a:prstGeom>
        </p:spPr>
      </p:pic>
    </p:spTree>
    <p:extLst>
      <p:ext uri="{BB962C8B-B14F-4D97-AF65-F5344CB8AC3E}">
        <p14:creationId xmlns:p14="http://schemas.microsoft.com/office/powerpoint/2010/main" val="18280540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C764DE79-268F-4C1A-8933-263129D2AF90}" type="datetimeFigureOut">
              <a:rPr lang="en-US" dirty="0"/>
              <a:t>11/16/2021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2984902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C764DE79-268F-4C1A-8933-263129D2AF90}" type="datetimeFigureOut">
              <a:rPr lang="en-US" dirty="0"/>
              <a:t>11/16/2021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1400910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11/16/2021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‹nº›</a:t>
            </a:fld>
            <a:endParaRPr lang="en-US" dirty="0"/>
          </a:p>
        </p:txBody>
      </p:sp>
      <p:pic>
        <p:nvPicPr>
          <p:cNvPr id="7" name="Imagem 6">
            <a:extLst>
              <a:ext uri="{FF2B5EF4-FFF2-40B4-BE49-F238E27FC236}">
                <a16:creationId xmlns:a16="http://schemas.microsoft.com/office/drawing/2014/main" id="{4367863B-65C3-406B-AE15-26DEF34FE780}"/>
              </a:ext>
            </a:extLst>
          </p:cNvPr>
          <p:cNvPicPr>
            <a:picLocks noChangeAspect="1"/>
          </p:cNvPicPr>
          <p:nvPr userDrawn="1"/>
        </p:nvPicPr>
        <p:blipFill rotWithShape="1">
          <a:blip r:embed="rId27">
            <a:extLst>
              <a:ext uri="{28A0092B-C50C-407E-A947-70E740481C1C}">
                <a14:useLocalDpi xmlns:a14="http://schemas.microsoft.com/office/drawing/2010/main" val="0"/>
              </a:ext>
            </a:extLst>
          </a:blip>
          <a:srcRect t="95926" b="644"/>
          <a:stretch/>
        </p:blipFill>
        <p:spPr>
          <a:xfrm>
            <a:off x="0" y="6622742"/>
            <a:ext cx="12192000" cy="235258"/>
          </a:xfrm>
          <a:prstGeom prst="rect">
            <a:avLst/>
          </a:prstGeom>
        </p:spPr>
      </p:pic>
      <p:pic>
        <p:nvPicPr>
          <p:cNvPr id="8" name="Imagem 7">
            <a:extLst>
              <a:ext uri="{FF2B5EF4-FFF2-40B4-BE49-F238E27FC236}">
                <a16:creationId xmlns:a16="http://schemas.microsoft.com/office/drawing/2014/main" id="{699866C6-49C9-4494-B432-818F2DAD37A3}"/>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830439" y="6614161"/>
            <a:ext cx="1195187" cy="287997"/>
          </a:xfrm>
          <a:prstGeom prst="rect">
            <a:avLst/>
          </a:prstGeom>
        </p:spPr>
      </p:pic>
      <p:pic>
        <p:nvPicPr>
          <p:cNvPr id="9" name="Imagem 8">
            <a:extLst>
              <a:ext uri="{FF2B5EF4-FFF2-40B4-BE49-F238E27FC236}">
                <a16:creationId xmlns:a16="http://schemas.microsoft.com/office/drawing/2014/main" id="{2B5A3B87-E033-4DCA-B5D6-B8E3AC6C92BE}"/>
              </a:ext>
            </a:extLst>
          </p:cNvPr>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4950783" y="6573126"/>
            <a:ext cx="4883540" cy="334489"/>
          </a:xfrm>
          <a:prstGeom prst="rect">
            <a:avLst/>
          </a:prstGeom>
        </p:spPr>
      </p:pic>
      <p:pic>
        <p:nvPicPr>
          <p:cNvPr id="10" name="Imagem 9">
            <a:extLst>
              <a:ext uri="{FF2B5EF4-FFF2-40B4-BE49-F238E27FC236}">
                <a16:creationId xmlns:a16="http://schemas.microsoft.com/office/drawing/2014/main" id="{E7088810-F2BB-47CB-850B-403EEF8AB454}"/>
              </a:ext>
            </a:extLst>
          </p:cNvPr>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11050279" y="6594167"/>
            <a:ext cx="806605" cy="295757"/>
          </a:xfrm>
          <a:prstGeom prst="rect">
            <a:avLst/>
          </a:prstGeom>
        </p:spPr>
      </p:pic>
    </p:spTree>
    <p:extLst>
      <p:ext uri="{BB962C8B-B14F-4D97-AF65-F5344CB8AC3E}">
        <p14:creationId xmlns:p14="http://schemas.microsoft.com/office/powerpoint/2010/main" val="181858518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64" r:id="rId12"/>
    <p:sldLayoutId id="2147483652" r:id="rId13"/>
    <p:sldLayoutId id="2147483653" r:id="rId14"/>
    <p:sldLayoutId id="2147483654" r:id="rId15"/>
    <p:sldLayoutId id="2147483656" r:id="rId16"/>
    <p:sldLayoutId id="2147483660" r:id="rId17"/>
    <p:sldLayoutId id="2147483661" r:id="rId18"/>
    <p:sldLayoutId id="2147483657" r:id="rId19"/>
    <p:sldLayoutId id="2147483658" r:id="rId20"/>
    <p:sldLayoutId id="2147483659" r:id="rId21"/>
    <p:sldLayoutId id="2147483662" r:id="rId22"/>
    <p:sldLayoutId id="2147483663" r:id="rId23"/>
    <p:sldLayoutId id="2147483681" r:id="rId24"/>
    <p:sldLayoutId id="2147483682" r:id="rId2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3.png"/><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4.png"/><Relationship Id="rId4"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oleObject" Target="../embeddings/oleObject5.bin"/></Relationships>
</file>

<file path=ppt/slides/_rels/slide14.xml.rels><?xml version="1.0" encoding="UTF-8" standalone="yes"?>
<Relationships xmlns="http://schemas.openxmlformats.org/package/2006/relationships"><Relationship Id="rId8" Type="http://schemas.openxmlformats.org/officeDocument/2006/relationships/hyperlink" Target="https://nossalinguaportuguesa.com.br/dicionario/computacional/" TargetMode="External"/><Relationship Id="rId13" Type="http://schemas.openxmlformats.org/officeDocument/2006/relationships/hyperlink" Target="https://nossalinguaportuguesa.com.br/dicionario/usu%C3%A1rio/" TargetMode="External"/><Relationship Id="rId3" Type="http://schemas.openxmlformats.org/officeDocument/2006/relationships/notesSlide" Target="../notesSlides/notesSlide11.xml"/><Relationship Id="rId7" Type="http://schemas.openxmlformats.org/officeDocument/2006/relationships/hyperlink" Target="https://nossalinguaportuguesa.com.br/dicionario/sistema/" TargetMode="External"/><Relationship Id="rId12" Type="http://schemas.openxmlformats.org/officeDocument/2006/relationships/hyperlink" Target="https://nossalinguaportuguesa.com.br/dicionario/computador/" TargetMode="Externa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hyperlink" Target="https://nossalinguaportuguesa.com.br/dicionario/invadir/" TargetMode="External"/><Relationship Id="rId11" Type="http://schemas.openxmlformats.org/officeDocument/2006/relationships/hyperlink" Target="https://nossalinguaportuguesa.com.br/dicionario/dano/" TargetMode="External"/><Relationship Id="rId5" Type="http://schemas.openxmlformats.org/officeDocument/2006/relationships/hyperlink" Target="https://nossalinguaportuguesa.com.br/dicionario/ilegal/" TargetMode="External"/><Relationship Id="rId15" Type="http://schemas.openxmlformats.org/officeDocument/2006/relationships/image" Target="../media/image17.png"/><Relationship Id="rId10" Type="http://schemas.openxmlformats.org/officeDocument/2006/relationships/hyperlink" Target="https://nossalinguaportuguesa.com.br/dicionario/software/" TargetMode="External"/><Relationship Id="rId4" Type="http://schemas.openxmlformats.org/officeDocument/2006/relationships/hyperlink" Target="https://nossalinguaportuguesa.com.br/dicionario/%C3%A1rea/" TargetMode="External"/><Relationship Id="rId9" Type="http://schemas.openxmlformats.org/officeDocument/2006/relationships/hyperlink" Target="https://nossalinguaportuguesa.com.br/dicionario/hardware/" TargetMode="External"/><Relationship Id="rId14" Type="http://schemas.openxmlformats.org/officeDocument/2006/relationships/oleObject" Target="../embeddings/oleObject6.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8.png"/><Relationship Id="rId4" Type="http://schemas.openxmlformats.org/officeDocument/2006/relationships/oleObject" Target="../embeddings/oleObject7.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9.png"/><Relationship Id="rId4" Type="http://schemas.openxmlformats.org/officeDocument/2006/relationships/oleObject" Target="../embeddings/oleObject8.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20.png"/><Relationship Id="rId4" Type="http://schemas.openxmlformats.org/officeDocument/2006/relationships/oleObject" Target="../embeddings/oleObject9.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21.png"/><Relationship Id="rId4" Type="http://schemas.openxmlformats.org/officeDocument/2006/relationships/oleObject" Target="../embeddings/oleObject10.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22.png"/><Relationship Id="rId4" Type="http://schemas.openxmlformats.org/officeDocument/2006/relationships/oleObject" Target="../embeddings/oleObject11.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23.png"/><Relationship Id="rId4" Type="http://schemas.openxmlformats.org/officeDocument/2006/relationships/oleObject" Target="../embeddings/oleObject12.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24.png"/><Relationship Id="rId4" Type="http://schemas.openxmlformats.org/officeDocument/2006/relationships/oleObject" Target="../embeddings/oleObject13.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25.png"/><Relationship Id="rId4" Type="http://schemas.openxmlformats.org/officeDocument/2006/relationships/oleObject" Target="../embeddings/oleObject14.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26.png"/><Relationship Id="rId4" Type="http://schemas.openxmlformats.org/officeDocument/2006/relationships/oleObject" Target="../embeddings/oleObject15.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27.png"/><Relationship Id="rId4" Type="http://schemas.openxmlformats.org/officeDocument/2006/relationships/oleObject" Target="../embeddings/oleObject16.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28.png"/><Relationship Id="rId4" Type="http://schemas.openxmlformats.org/officeDocument/2006/relationships/oleObject" Target="../embeddings/oleObject17.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29.png"/><Relationship Id="rId4" Type="http://schemas.openxmlformats.org/officeDocument/2006/relationships/oleObject" Target="../embeddings/oleObject18.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30.png"/><Relationship Id="rId4" Type="http://schemas.openxmlformats.org/officeDocument/2006/relationships/oleObject" Target="../embeddings/oleObject19.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31.png"/><Relationship Id="rId4" Type="http://schemas.openxmlformats.org/officeDocument/2006/relationships/oleObject" Target="../embeddings/oleObject20.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32.png"/><Relationship Id="rId4" Type="http://schemas.openxmlformats.org/officeDocument/2006/relationships/oleObject" Target="../embeddings/oleObject21.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23.bin"/><Relationship Id="rId5" Type="http://schemas.openxmlformats.org/officeDocument/2006/relationships/image" Target="../media/image33.png"/><Relationship Id="rId4" Type="http://schemas.openxmlformats.org/officeDocument/2006/relationships/oleObject" Target="../embeddings/oleObject22.bin"/></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36.png"/><Relationship Id="rId4" Type="http://schemas.openxmlformats.org/officeDocument/2006/relationships/oleObject" Target="../embeddings/oleObject24.bin"/></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2.xml"/><Relationship Id="rId1" Type="http://schemas.openxmlformats.org/officeDocument/2006/relationships/slideLayout" Target="../slideLayouts/slideLayout25.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3.xml"/><Relationship Id="rId1" Type="http://schemas.openxmlformats.org/officeDocument/2006/relationships/slideLayout" Target="../slideLayouts/slideLayout25.xml"/><Relationship Id="rId6" Type="http://schemas.openxmlformats.org/officeDocument/2006/relationships/image" Target="../media/image40.png"/><Relationship Id="rId5" Type="http://schemas.openxmlformats.org/officeDocument/2006/relationships/image" Target="../media/image39.wmf"/><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4.xml"/><Relationship Id="rId1" Type="http://schemas.openxmlformats.org/officeDocument/2006/relationships/slideLayout" Target="../slideLayouts/slideLayout25.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5.xml"/><Relationship Id="rId1" Type="http://schemas.openxmlformats.org/officeDocument/2006/relationships/slideLayout" Target="../slideLayouts/slideLayout25.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6.xml"/><Relationship Id="rId1" Type="http://schemas.openxmlformats.org/officeDocument/2006/relationships/slideLayout" Target="../slideLayouts/slideLayout25.xml"/><Relationship Id="rId5" Type="http://schemas.openxmlformats.org/officeDocument/2006/relationships/image" Target="../media/image42.pn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7.xml"/><Relationship Id="rId1" Type="http://schemas.openxmlformats.org/officeDocument/2006/relationships/slideLayout" Target="../slideLayouts/slideLayout2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8.xml"/><Relationship Id="rId1" Type="http://schemas.openxmlformats.org/officeDocument/2006/relationships/slideLayout" Target="../slideLayouts/slideLayout2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9.xml"/><Relationship Id="rId1" Type="http://schemas.openxmlformats.org/officeDocument/2006/relationships/slideLayout" Target="../slideLayouts/slideLayout2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7.jpeg"/><Relationship Id="rId7"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25.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38.png"/><Relationship Id="rId9"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1.xml"/><Relationship Id="rId1" Type="http://schemas.openxmlformats.org/officeDocument/2006/relationships/slideLayout" Target="../slideLayouts/slideLayout25.xml"/><Relationship Id="rId5" Type="http://schemas.openxmlformats.org/officeDocument/2006/relationships/hyperlink" Target="http://www.pfsense.org/" TargetMode="Externa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2.xml"/><Relationship Id="rId1" Type="http://schemas.openxmlformats.org/officeDocument/2006/relationships/slideLayout" Target="../slideLayouts/slideLayout25.xml"/><Relationship Id="rId6" Type="http://schemas.openxmlformats.org/officeDocument/2006/relationships/image" Target="../media/image58.wmf"/><Relationship Id="rId5" Type="http://schemas.openxmlformats.org/officeDocument/2006/relationships/hyperlink" Target="http://en.wikipedia.org/wiki/Comparison_of_firewalls" TargetMode="External"/><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1.png"/><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2.png"/><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4AC33E46-A820-4BC8-8154-7E81EC79285A}"/>
              </a:ext>
            </a:extLst>
          </p:cNvPr>
          <p:cNvSpPr txBox="1"/>
          <p:nvPr/>
        </p:nvSpPr>
        <p:spPr>
          <a:xfrm>
            <a:off x="225700" y="1854696"/>
            <a:ext cx="4648200" cy="4708981"/>
          </a:xfrm>
          <a:prstGeom prst="rect">
            <a:avLst/>
          </a:prstGeom>
          <a:noFill/>
        </p:spPr>
        <p:txBody>
          <a:bodyPr wrap="square" rtlCol="0">
            <a:spAutoFit/>
          </a:bodyPr>
          <a:lstStyle/>
          <a:p>
            <a:r>
              <a:rPr lang="pt-BR" sz="6000" b="1" dirty="0">
                <a:solidFill>
                  <a:schemeClr val="accent1">
                    <a:lumMod val="75000"/>
                  </a:schemeClr>
                </a:solidFill>
                <a:effectLst>
                  <a:outerShdw blurRad="38100" dist="38100" dir="2700000" algn="tl">
                    <a:srgbClr val="000000">
                      <a:alpha val="43137"/>
                    </a:srgbClr>
                  </a:outerShdw>
                </a:effectLst>
                <a:latin typeface="Exo" panose="02000303000000000000" pitchFamily="50" charset="0"/>
              </a:rPr>
              <a:t>Segurança de Redes Firewall</a:t>
            </a:r>
          </a:p>
          <a:p>
            <a:endParaRPr lang="pt-BR" sz="6000" b="1" dirty="0">
              <a:solidFill>
                <a:schemeClr val="accent1">
                  <a:lumMod val="75000"/>
                </a:schemeClr>
              </a:solidFill>
              <a:effectLst>
                <a:outerShdw blurRad="38100" dist="38100" dir="2700000" algn="tl">
                  <a:srgbClr val="000000">
                    <a:alpha val="43137"/>
                  </a:srgbClr>
                </a:outerShdw>
              </a:effectLst>
              <a:latin typeface="Exo" panose="02000303000000000000" pitchFamily="50" charset="0"/>
            </a:endParaRPr>
          </a:p>
          <a:p>
            <a:endParaRPr lang="pt-BR" sz="6000" b="1" dirty="0">
              <a:solidFill>
                <a:schemeClr val="accent1">
                  <a:lumMod val="75000"/>
                </a:schemeClr>
              </a:solidFill>
              <a:effectLst>
                <a:outerShdw blurRad="38100" dist="38100" dir="2700000" algn="tl">
                  <a:srgbClr val="000000">
                    <a:alpha val="43137"/>
                  </a:srgbClr>
                </a:outerShdw>
              </a:effectLst>
              <a:latin typeface="Exo" panose="02000303000000000000" pitchFamily="50" charset="0"/>
            </a:endParaRPr>
          </a:p>
        </p:txBody>
      </p:sp>
    </p:spTree>
    <p:extLst>
      <p:ext uri="{BB962C8B-B14F-4D97-AF65-F5344CB8AC3E}">
        <p14:creationId xmlns:p14="http://schemas.microsoft.com/office/powerpoint/2010/main" val="3948465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p:cNvSpPr>
            <a:spLocks noGrp="1" noChangeArrowheads="1"/>
          </p:cNvSpPr>
          <p:nvPr>
            <p:ph type="title"/>
          </p:nvPr>
        </p:nvSpPr>
        <p:spPr/>
        <p:txBody>
          <a:bodyPr/>
          <a:lstStyle/>
          <a:p>
            <a:r>
              <a:rPr lang="pt-BR"/>
              <a:t>Software de má qualidade</a:t>
            </a:r>
            <a:endParaRPr lang="en-US"/>
          </a:p>
        </p:txBody>
      </p:sp>
      <p:sp>
        <p:nvSpPr>
          <p:cNvPr id="666627" name="Rectangle 3"/>
          <p:cNvSpPr>
            <a:spLocks noGrp="1" noChangeArrowheads="1"/>
          </p:cNvSpPr>
          <p:nvPr>
            <p:ph type="body" idx="1"/>
          </p:nvPr>
        </p:nvSpPr>
        <p:spPr/>
        <p:txBody>
          <a:bodyPr/>
          <a:lstStyle/>
          <a:p>
            <a:pPr>
              <a:lnSpc>
                <a:spcPct val="100000"/>
              </a:lnSpc>
              <a:spcBef>
                <a:spcPct val="0"/>
              </a:spcBef>
            </a:pPr>
            <a:r>
              <a:rPr lang="pt-BR" sz="1800"/>
              <a:t>Engenhosidade de programadores: a especificação de uma lista de controle de acesso (DACL) proibia o uso de uma lista vazia (null), e havia um script automático para verificar isso</a:t>
            </a:r>
          </a:p>
          <a:p>
            <a:pPr>
              <a:lnSpc>
                <a:spcPct val="100000"/>
              </a:lnSpc>
              <a:spcBef>
                <a:spcPct val="0"/>
              </a:spcBef>
            </a:pPr>
            <a:r>
              <a:rPr lang="pt-BR" sz="1800"/>
              <a:t>Para escapar da verificação, o programador alterou o código</a:t>
            </a:r>
          </a:p>
          <a:p>
            <a:pPr>
              <a:lnSpc>
                <a:spcPct val="70000"/>
              </a:lnSpc>
              <a:buFontTx/>
              <a:buNone/>
            </a:pPr>
            <a:r>
              <a:rPr lang="pt-BR" sz="1700"/>
              <a:t>		</a:t>
            </a:r>
            <a:r>
              <a:rPr lang="pt-BR" sz="1400">
                <a:latin typeface="Courier New" pitchFamily="49" charset="0"/>
              </a:rPr>
              <a:t>SetSecurityDescriptorDacl(&amp;sd,</a:t>
            </a:r>
          </a:p>
          <a:p>
            <a:pPr>
              <a:lnSpc>
                <a:spcPct val="70000"/>
              </a:lnSpc>
              <a:buFontTx/>
              <a:buNone/>
            </a:pPr>
            <a:r>
              <a:rPr lang="pt-BR" sz="1400">
                <a:latin typeface="Courier New" pitchFamily="49" charset="0"/>
              </a:rPr>
              <a:t>                  	TRUE,</a:t>
            </a:r>
          </a:p>
          <a:p>
            <a:pPr>
              <a:lnSpc>
                <a:spcPct val="70000"/>
              </a:lnSpc>
              <a:buFontTx/>
              <a:buNone/>
            </a:pPr>
            <a:r>
              <a:rPr lang="pt-BR" sz="1400">
                <a:latin typeface="Courier New" pitchFamily="49" charset="0"/>
              </a:rPr>
              <a:t>                		NULL,     //DACL</a:t>
            </a:r>
          </a:p>
          <a:p>
            <a:pPr>
              <a:lnSpc>
                <a:spcPct val="70000"/>
              </a:lnSpc>
              <a:buFontTx/>
              <a:buNone/>
            </a:pPr>
            <a:r>
              <a:rPr lang="pt-BR" sz="1400">
                <a:latin typeface="Courier New" pitchFamily="49" charset="0"/>
              </a:rPr>
              <a:t>                     	FALSE);</a:t>
            </a:r>
          </a:p>
          <a:p>
            <a:pPr>
              <a:lnSpc>
                <a:spcPct val="70000"/>
              </a:lnSpc>
            </a:pPr>
            <a:r>
              <a:rPr lang="pt-BR" sz="1800"/>
              <a:t>para o seguinte, que não era detectado pela ferramenta:</a:t>
            </a:r>
          </a:p>
          <a:p>
            <a:pPr>
              <a:lnSpc>
                <a:spcPct val="70000"/>
              </a:lnSpc>
              <a:buFontTx/>
              <a:buNone/>
            </a:pPr>
            <a:r>
              <a:rPr lang="pt-BR" sz="1700">
                <a:latin typeface="Courier New" pitchFamily="49" charset="0"/>
              </a:rPr>
              <a:t>	</a:t>
            </a:r>
            <a:r>
              <a:rPr lang="pt-BR" sz="1400">
                <a:latin typeface="Courier New" pitchFamily="49" charset="0"/>
              </a:rPr>
              <a:t>	SetSecurityDescriptorDacl(&amp;sd,</a:t>
            </a:r>
          </a:p>
          <a:p>
            <a:pPr>
              <a:lnSpc>
                <a:spcPct val="70000"/>
              </a:lnSpc>
              <a:buFontTx/>
              <a:buNone/>
            </a:pPr>
            <a:r>
              <a:rPr lang="pt-BR" sz="1400">
                <a:latin typeface="Courier New" pitchFamily="49" charset="0"/>
              </a:rPr>
              <a:t>                  	TRUE,</a:t>
            </a:r>
          </a:p>
          <a:p>
            <a:pPr>
              <a:lnSpc>
                <a:spcPct val="70000"/>
              </a:lnSpc>
              <a:buFontTx/>
              <a:buNone/>
            </a:pPr>
            <a:r>
              <a:rPr lang="pt-BR" sz="1400">
                <a:latin typeface="Courier New" pitchFamily="49" charset="0"/>
              </a:rPr>
              <a:t>                     	::malloc(0xFFFFFFFF),    //DACL</a:t>
            </a:r>
          </a:p>
          <a:p>
            <a:pPr>
              <a:lnSpc>
                <a:spcPct val="70000"/>
              </a:lnSpc>
              <a:buFontTx/>
              <a:buNone/>
            </a:pPr>
            <a:r>
              <a:rPr lang="pt-BR" sz="1400">
                <a:latin typeface="Courier New" pitchFamily="49" charset="0"/>
              </a:rPr>
              <a:t>                     	FALSE);</a:t>
            </a:r>
          </a:p>
          <a:p>
            <a:pPr>
              <a:lnSpc>
                <a:spcPct val="100000"/>
              </a:lnSpc>
              <a:spcBef>
                <a:spcPct val="0"/>
              </a:spcBef>
            </a:pPr>
            <a:r>
              <a:rPr lang="pt-BR" sz="1800"/>
              <a:t>Como nenhuma máquina tem mais que 4GB, a alocação falhava e retornava nulo....</a:t>
            </a:r>
          </a:p>
          <a:p>
            <a:pPr>
              <a:lnSpc>
                <a:spcPct val="100000"/>
              </a:lnSpc>
              <a:spcBef>
                <a:spcPct val="0"/>
              </a:spcBef>
            </a:pPr>
            <a:r>
              <a:rPr lang="pt-BR" sz="1800"/>
              <a:t>Mas o que ocorre quando uma máquina tiver mais que 4 GB?!?!?!?</a:t>
            </a:r>
          </a:p>
        </p:txBody>
      </p:sp>
    </p:spTree>
    <p:extLst>
      <p:ext uri="{BB962C8B-B14F-4D97-AF65-F5344CB8AC3E}">
        <p14:creationId xmlns:p14="http://schemas.microsoft.com/office/powerpoint/2010/main" val="3236536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ChangeArrowheads="1"/>
          </p:cNvSpPr>
          <p:nvPr/>
        </p:nvSpPr>
        <p:spPr bwMode="auto">
          <a:xfrm>
            <a:off x="2667000" y="685800"/>
            <a:ext cx="7162800" cy="457200"/>
          </a:xfrm>
          <a:prstGeom prst="rect">
            <a:avLst/>
          </a:prstGeom>
          <a:noFill/>
          <a:ln w="9525">
            <a:noFill/>
            <a:miter lim="800000"/>
            <a:headEnd/>
            <a:tailEnd/>
          </a:ln>
          <a:effectLst/>
        </p:spPr>
        <p:txBody>
          <a:bodyPr lIns="92075" tIns="46038" rIns="92075" bIns="46038" anchor="ctr"/>
          <a:lstStyle/>
          <a:p>
            <a:pPr algn="ctr">
              <a:lnSpc>
                <a:spcPct val="90000"/>
              </a:lnSpc>
            </a:pPr>
            <a:r>
              <a:rPr lang="pt-BR" sz="2800" b="1">
                <a:solidFill>
                  <a:schemeClr val="tx2"/>
                </a:solidFill>
                <a:latin typeface="Arial" charset="0"/>
              </a:rPr>
              <a:t>As Ameaças</a:t>
            </a:r>
          </a:p>
        </p:txBody>
      </p:sp>
      <p:sp>
        <p:nvSpPr>
          <p:cNvPr id="555012" name="Text Box 4"/>
          <p:cNvSpPr txBox="1">
            <a:spLocks noChangeArrowheads="1"/>
          </p:cNvSpPr>
          <p:nvPr/>
        </p:nvSpPr>
        <p:spPr bwMode="auto">
          <a:xfrm>
            <a:off x="2133600" y="1905001"/>
            <a:ext cx="4038600" cy="3083921"/>
          </a:xfrm>
          <a:prstGeom prst="rect">
            <a:avLst/>
          </a:prstGeom>
          <a:noFill/>
          <a:ln w="12700">
            <a:noFill/>
            <a:miter lim="800000"/>
            <a:headEnd type="none" w="sm" len="sm"/>
            <a:tailEnd type="none" w="sm" len="sm"/>
          </a:ln>
          <a:effectLst/>
        </p:spPr>
        <p:txBody>
          <a:bodyPr>
            <a:spAutoFit/>
          </a:bodyPr>
          <a:lstStyle/>
          <a:p>
            <a:pPr marL="187325" indent="-187325">
              <a:lnSpc>
                <a:spcPct val="90000"/>
              </a:lnSpc>
            </a:pPr>
            <a:r>
              <a:rPr lang="pt-BR">
                <a:latin typeface="Arial" charset="0"/>
              </a:rPr>
              <a:t>Inimigo número três: vírus</a:t>
            </a:r>
          </a:p>
          <a:p>
            <a:pPr marL="187325" indent="-187325">
              <a:lnSpc>
                <a:spcPct val="90000"/>
              </a:lnSpc>
            </a:pPr>
            <a:endParaRPr lang="pt-BR">
              <a:latin typeface="Arial" charset="0"/>
            </a:endParaRPr>
          </a:p>
          <a:p>
            <a:pPr marL="187325" indent="-187325"/>
            <a:r>
              <a:rPr lang="pt-BR">
                <a:latin typeface="Arial" charset="0"/>
              </a:rPr>
              <a:t>- vírus de boot (disquete)</a:t>
            </a:r>
          </a:p>
          <a:p>
            <a:pPr marL="187325" indent="-187325"/>
            <a:r>
              <a:rPr lang="pt-BR">
                <a:latin typeface="Arial" charset="0"/>
              </a:rPr>
              <a:t>- vírus de executável</a:t>
            </a:r>
          </a:p>
          <a:p>
            <a:pPr marL="187325" indent="-187325"/>
            <a:r>
              <a:rPr lang="pt-BR">
                <a:latin typeface="Arial" charset="0"/>
              </a:rPr>
              <a:t>- vírus de macro</a:t>
            </a:r>
          </a:p>
          <a:p>
            <a:pPr marL="187325" indent="-187325"/>
            <a:r>
              <a:rPr lang="pt-BR">
                <a:latin typeface="Arial" charset="0"/>
              </a:rPr>
              <a:t>  (thanks, Microsoft!)</a:t>
            </a:r>
          </a:p>
          <a:p>
            <a:pPr marL="187325" indent="-187325"/>
            <a:r>
              <a:rPr lang="pt-BR">
                <a:latin typeface="Arial" charset="0"/>
              </a:rPr>
              <a:t>- qualquer arquivo que contenha comandos pode ser infectado</a:t>
            </a:r>
          </a:p>
          <a:p>
            <a:pPr marL="187325" indent="-187325"/>
            <a:r>
              <a:rPr lang="pt-BR">
                <a:latin typeface="Arial" charset="0"/>
              </a:rPr>
              <a:t>- usuário é um grande vetor de propagação de vírus (</a:t>
            </a:r>
            <a:r>
              <a:rPr lang="en-US" u="sng">
                <a:latin typeface="Arial" charset="0"/>
              </a:rPr>
              <a:t>click me now!</a:t>
            </a:r>
            <a:r>
              <a:rPr lang="en-US">
                <a:latin typeface="Arial" charset="0"/>
              </a:rPr>
              <a:t>)</a:t>
            </a:r>
            <a:endParaRPr lang="pt-BR">
              <a:latin typeface="Arial" charset="0"/>
            </a:endParaRPr>
          </a:p>
        </p:txBody>
      </p:sp>
      <p:graphicFrame>
        <p:nvGraphicFramePr>
          <p:cNvPr id="555013" name="Object 5"/>
          <p:cNvGraphicFramePr>
            <a:graphicFrameLocks noChangeAspect="1"/>
          </p:cNvGraphicFramePr>
          <p:nvPr/>
        </p:nvGraphicFramePr>
        <p:xfrm>
          <a:off x="6019800" y="2971801"/>
          <a:ext cx="4114800" cy="3255963"/>
        </p:xfrm>
        <a:graphic>
          <a:graphicData uri="http://schemas.openxmlformats.org/presentationml/2006/ole">
            <mc:AlternateContent xmlns:mc="http://schemas.openxmlformats.org/markup-compatibility/2006">
              <mc:Choice xmlns:v="urn:schemas-microsoft-com:vml" Requires="v">
                <p:oleObj spid="_x0000_s3075" name="CorelPhotoPaint.Image.8" r:id="rId4" imgW="609472" imgH="482762" progId="">
                  <p:embed/>
                </p:oleObj>
              </mc:Choice>
              <mc:Fallback>
                <p:oleObj name="CorelPhotoPaint.Image.8" r:id="rId4" imgW="609472" imgH="482762" progId="">
                  <p:embed/>
                  <p:pic>
                    <p:nvPicPr>
                      <p:cNvPr id="55501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2971801"/>
                        <a:ext cx="4114800" cy="325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49726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ChangeArrowheads="1"/>
          </p:cNvSpPr>
          <p:nvPr/>
        </p:nvSpPr>
        <p:spPr bwMode="auto">
          <a:xfrm>
            <a:off x="2667000" y="685800"/>
            <a:ext cx="7162800" cy="457200"/>
          </a:xfrm>
          <a:prstGeom prst="rect">
            <a:avLst/>
          </a:prstGeom>
          <a:noFill/>
          <a:ln w="9525">
            <a:noFill/>
            <a:miter lim="800000"/>
            <a:headEnd/>
            <a:tailEnd/>
          </a:ln>
          <a:effectLst/>
        </p:spPr>
        <p:txBody>
          <a:bodyPr lIns="92075" tIns="46038" rIns="92075" bIns="46038" anchor="ctr"/>
          <a:lstStyle/>
          <a:p>
            <a:pPr algn="ctr">
              <a:lnSpc>
                <a:spcPct val="90000"/>
              </a:lnSpc>
            </a:pPr>
            <a:r>
              <a:rPr lang="pt-BR" sz="2800" b="1">
                <a:solidFill>
                  <a:schemeClr val="tx2"/>
                </a:solidFill>
                <a:latin typeface="Arial" charset="0"/>
              </a:rPr>
              <a:t>As Ameaças</a:t>
            </a:r>
          </a:p>
        </p:txBody>
      </p:sp>
      <p:sp>
        <p:nvSpPr>
          <p:cNvPr id="556036" name="Text Box 4"/>
          <p:cNvSpPr txBox="1">
            <a:spLocks noChangeArrowheads="1"/>
          </p:cNvSpPr>
          <p:nvPr/>
        </p:nvSpPr>
        <p:spPr bwMode="auto">
          <a:xfrm>
            <a:off x="2133600" y="1905000"/>
            <a:ext cx="4267200" cy="2806922"/>
          </a:xfrm>
          <a:prstGeom prst="rect">
            <a:avLst/>
          </a:prstGeom>
          <a:noFill/>
          <a:ln w="12700">
            <a:noFill/>
            <a:miter lim="800000"/>
            <a:headEnd type="none" w="sm" len="sm"/>
            <a:tailEnd type="none" w="sm" len="sm"/>
          </a:ln>
          <a:effectLst/>
        </p:spPr>
        <p:txBody>
          <a:bodyPr>
            <a:spAutoFit/>
          </a:bodyPr>
          <a:lstStyle/>
          <a:p>
            <a:pPr marL="187325" indent="-187325">
              <a:lnSpc>
                <a:spcPct val="90000"/>
              </a:lnSpc>
            </a:pPr>
            <a:r>
              <a:rPr lang="pt-BR">
                <a:latin typeface="Arial" charset="0"/>
              </a:rPr>
              <a:t>Inimigo número quatro: vermes</a:t>
            </a:r>
          </a:p>
          <a:p>
            <a:pPr marL="187325" indent="-187325">
              <a:lnSpc>
                <a:spcPct val="90000"/>
              </a:lnSpc>
            </a:pPr>
            <a:endParaRPr lang="pt-BR">
              <a:latin typeface="Arial" charset="0"/>
            </a:endParaRPr>
          </a:p>
          <a:p>
            <a:pPr marL="187325" indent="-187325"/>
            <a:r>
              <a:rPr lang="pt-BR">
                <a:latin typeface="Arial" charset="0"/>
              </a:rPr>
              <a:t>- propagam-se pela rede</a:t>
            </a:r>
          </a:p>
          <a:p>
            <a:pPr marL="187325" indent="-187325"/>
            <a:endParaRPr lang="pt-BR">
              <a:latin typeface="Arial" charset="0"/>
            </a:endParaRPr>
          </a:p>
          <a:p>
            <a:pPr marL="187325" indent="-187325"/>
            <a:r>
              <a:rPr lang="pt-BR">
                <a:latin typeface="Arial" charset="0"/>
              </a:rPr>
              <a:t>- utilizam vulnerabilidades do sistema operacional ou dos serviços de rede (buffer overflow)</a:t>
            </a:r>
          </a:p>
          <a:p>
            <a:pPr marL="187325" indent="-187325"/>
            <a:endParaRPr lang="pt-BR">
              <a:latin typeface="Arial" charset="0"/>
            </a:endParaRPr>
          </a:p>
          <a:p>
            <a:pPr marL="187325" indent="-187325"/>
            <a:r>
              <a:rPr lang="pt-BR">
                <a:latin typeface="Arial" charset="0"/>
              </a:rPr>
              <a:t>- usam o computador infectado como base para novas propagações</a:t>
            </a:r>
          </a:p>
        </p:txBody>
      </p:sp>
      <p:graphicFrame>
        <p:nvGraphicFramePr>
          <p:cNvPr id="556038" name="Object 6"/>
          <p:cNvGraphicFramePr>
            <a:graphicFrameLocks noChangeAspect="1"/>
          </p:cNvGraphicFramePr>
          <p:nvPr/>
        </p:nvGraphicFramePr>
        <p:xfrm>
          <a:off x="6477000" y="2209800"/>
          <a:ext cx="3860800" cy="4343400"/>
        </p:xfrm>
        <a:graphic>
          <a:graphicData uri="http://schemas.openxmlformats.org/presentationml/2006/ole">
            <mc:AlternateContent xmlns:mc="http://schemas.openxmlformats.org/markup-compatibility/2006">
              <mc:Choice xmlns:v="urn:schemas-microsoft-com:vml" Requires="v">
                <p:oleObj spid="_x0000_s4099" name="CorelPhotoPaint.Image.8" r:id="rId4" imgW="4266667" imgH="4800000" progId="">
                  <p:embed/>
                </p:oleObj>
              </mc:Choice>
              <mc:Fallback>
                <p:oleObj name="CorelPhotoPaint.Image.8" r:id="rId4" imgW="4266667" imgH="4800000" progId="">
                  <p:embed/>
                  <p:pic>
                    <p:nvPicPr>
                      <p:cNvPr id="556038"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2209800"/>
                        <a:ext cx="38608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55557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ChangeArrowheads="1"/>
          </p:cNvSpPr>
          <p:nvPr/>
        </p:nvSpPr>
        <p:spPr bwMode="auto">
          <a:xfrm>
            <a:off x="2667000" y="685800"/>
            <a:ext cx="7162800" cy="457200"/>
          </a:xfrm>
          <a:prstGeom prst="rect">
            <a:avLst/>
          </a:prstGeom>
          <a:noFill/>
          <a:ln w="9525">
            <a:noFill/>
            <a:miter lim="800000"/>
            <a:headEnd/>
            <a:tailEnd/>
          </a:ln>
          <a:effectLst/>
        </p:spPr>
        <p:txBody>
          <a:bodyPr lIns="92075" tIns="46038" rIns="92075" bIns="46038" anchor="ctr"/>
          <a:lstStyle/>
          <a:p>
            <a:pPr algn="ctr">
              <a:lnSpc>
                <a:spcPct val="90000"/>
              </a:lnSpc>
            </a:pPr>
            <a:r>
              <a:rPr lang="pt-BR" sz="2800" b="1">
                <a:solidFill>
                  <a:schemeClr val="tx2"/>
                </a:solidFill>
                <a:latin typeface="Arial" charset="0"/>
              </a:rPr>
              <a:t>As Ameaças</a:t>
            </a:r>
          </a:p>
        </p:txBody>
      </p:sp>
      <p:sp>
        <p:nvSpPr>
          <p:cNvPr id="557060" name="Text Box 4"/>
          <p:cNvSpPr txBox="1">
            <a:spLocks noChangeArrowheads="1"/>
          </p:cNvSpPr>
          <p:nvPr/>
        </p:nvSpPr>
        <p:spPr bwMode="auto">
          <a:xfrm>
            <a:off x="1991544" y="1484785"/>
            <a:ext cx="4481264" cy="3083921"/>
          </a:xfrm>
          <a:prstGeom prst="rect">
            <a:avLst/>
          </a:prstGeom>
          <a:noFill/>
          <a:ln w="12700">
            <a:noFill/>
            <a:miter lim="800000"/>
            <a:headEnd type="none" w="sm" len="sm"/>
            <a:tailEnd type="none" w="sm" len="sm"/>
          </a:ln>
          <a:effectLst/>
        </p:spPr>
        <p:txBody>
          <a:bodyPr wrap="square">
            <a:spAutoFit/>
          </a:bodyPr>
          <a:lstStyle/>
          <a:p>
            <a:pPr marL="187325" indent="-187325">
              <a:lnSpc>
                <a:spcPct val="90000"/>
              </a:lnSpc>
            </a:pPr>
            <a:r>
              <a:rPr lang="pt-BR" dirty="0">
                <a:latin typeface="Arial" charset="0"/>
              </a:rPr>
              <a:t>Inimigo número cinco </a:t>
            </a:r>
            <a:r>
              <a:rPr lang="pt-BR" dirty="0" err="1">
                <a:latin typeface="Arial" charset="0"/>
              </a:rPr>
              <a:t>backdoors</a:t>
            </a:r>
            <a:endParaRPr lang="pt-BR" dirty="0">
              <a:latin typeface="Arial" charset="0"/>
            </a:endParaRPr>
          </a:p>
          <a:p>
            <a:pPr marL="187325" indent="-187325">
              <a:lnSpc>
                <a:spcPct val="90000"/>
              </a:lnSpc>
            </a:pPr>
            <a:endParaRPr lang="pt-BR" dirty="0">
              <a:latin typeface="Arial" charset="0"/>
            </a:endParaRPr>
          </a:p>
          <a:p>
            <a:pPr marL="187325" indent="-187325"/>
            <a:r>
              <a:rPr lang="pt-BR" dirty="0">
                <a:latin typeface="Arial" charset="0"/>
              </a:rPr>
              <a:t>- instaladas por um programa daninho (ou um usuário distraído)</a:t>
            </a:r>
          </a:p>
          <a:p>
            <a:pPr marL="187325" indent="-187325"/>
            <a:endParaRPr lang="pt-BR" dirty="0">
              <a:latin typeface="Arial" charset="0"/>
            </a:endParaRPr>
          </a:p>
          <a:p>
            <a:pPr marL="187325" indent="-187325"/>
            <a:r>
              <a:rPr lang="pt-BR" dirty="0">
                <a:latin typeface="Arial" charset="0"/>
              </a:rPr>
              <a:t>- deixam uma porta aberta para futuras invasões</a:t>
            </a:r>
          </a:p>
          <a:p>
            <a:pPr marL="187325" indent="-187325"/>
            <a:endParaRPr lang="pt-BR" dirty="0">
              <a:latin typeface="Arial" charset="0"/>
            </a:endParaRPr>
          </a:p>
          <a:p>
            <a:pPr marL="187325" indent="-187325">
              <a:buFontTx/>
              <a:buChar char="-"/>
            </a:pPr>
            <a:r>
              <a:rPr lang="pt-BR" dirty="0">
                <a:latin typeface="Arial" charset="0"/>
              </a:rPr>
              <a:t>instalam “serviços” no computador</a:t>
            </a:r>
          </a:p>
          <a:p>
            <a:pPr marL="187325" indent="-187325">
              <a:buFontTx/>
              <a:buChar char="-"/>
            </a:pPr>
            <a:r>
              <a:rPr lang="pt-BR" dirty="0" err="1">
                <a:latin typeface="Arial" charset="0"/>
              </a:rPr>
              <a:t>Ransomware</a:t>
            </a:r>
            <a:r>
              <a:rPr lang="pt-BR" dirty="0">
                <a:latin typeface="Arial" charset="0"/>
              </a:rPr>
              <a:t>, o mais temido, dados são </a:t>
            </a:r>
            <a:r>
              <a:rPr lang="pt-BR" dirty="0" err="1">
                <a:latin typeface="Arial" charset="0"/>
              </a:rPr>
              <a:t>cripitografádos</a:t>
            </a:r>
            <a:r>
              <a:rPr lang="pt-BR" dirty="0">
                <a:latin typeface="Arial" charset="0"/>
              </a:rPr>
              <a:t> </a:t>
            </a:r>
          </a:p>
        </p:txBody>
      </p:sp>
      <p:graphicFrame>
        <p:nvGraphicFramePr>
          <p:cNvPr id="557062" name="Object 6"/>
          <p:cNvGraphicFramePr>
            <a:graphicFrameLocks noChangeAspect="1"/>
          </p:cNvGraphicFramePr>
          <p:nvPr/>
        </p:nvGraphicFramePr>
        <p:xfrm>
          <a:off x="6600056" y="1340768"/>
          <a:ext cx="3733800" cy="3454400"/>
        </p:xfrm>
        <a:graphic>
          <a:graphicData uri="http://schemas.openxmlformats.org/presentationml/2006/ole">
            <mc:AlternateContent xmlns:mc="http://schemas.openxmlformats.org/markup-compatibility/2006">
              <mc:Choice xmlns:v="urn:schemas-microsoft-com:vml" Requires="v">
                <p:oleObj spid="_x0000_s5123" name="CorelPhotoPaint.Image.8" r:id="rId4" imgW="3733333" imgH="3453968" progId="">
                  <p:embed/>
                </p:oleObj>
              </mc:Choice>
              <mc:Fallback>
                <p:oleObj name="CorelPhotoPaint.Image.8" r:id="rId4" imgW="3733333" imgH="3453968" progId="">
                  <p:embed/>
                  <p:pic>
                    <p:nvPicPr>
                      <p:cNvPr id="557062"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0056" y="1340768"/>
                        <a:ext cx="3733800" cy="345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57064" name="Picture 8" descr="C:\Users\usuario\Pictures\images.jpg"/>
          <p:cNvPicPr>
            <a:picLocks noChangeAspect="1" noChangeArrowheads="1"/>
          </p:cNvPicPr>
          <p:nvPr/>
        </p:nvPicPr>
        <p:blipFill>
          <a:blip r:embed="rId6" cstate="print"/>
          <a:srcRect/>
          <a:stretch>
            <a:fillRect/>
          </a:stretch>
        </p:blipFill>
        <p:spPr bwMode="auto">
          <a:xfrm>
            <a:off x="7392144" y="4810126"/>
            <a:ext cx="2228850" cy="1859235"/>
          </a:xfrm>
          <a:prstGeom prst="rect">
            <a:avLst/>
          </a:prstGeom>
          <a:noFill/>
        </p:spPr>
      </p:pic>
    </p:spTree>
    <p:extLst>
      <p:ext uri="{BB962C8B-B14F-4D97-AF65-F5344CB8AC3E}">
        <p14:creationId xmlns:p14="http://schemas.microsoft.com/office/powerpoint/2010/main" val="856085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ChangeArrowheads="1"/>
          </p:cNvSpPr>
          <p:nvPr/>
        </p:nvSpPr>
        <p:spPr bwMode="auto">
          <a:xfrm>
            <a:off x="2667000" y="685800"/>
            <a:ext cx="7162800" cy="457200"/>
          </a:xfrm>
          <a:prstGeom prst="rect">
            <a:avLst/>
          </a:prstGeom>
          <a:noFill/>
          <a:ln w="9525">
            <a:noFill/>
            <a:miter lim="800000"/>
            <a:headEnd/>
            <a:tailEnd/>
          </a:ln>
          <a:effectLst/>
        </p:spPr>
        <p:txBody>
          <a:bodyPr lIns="92075" tIns="46038" rIns="92075" bIns="46038" anchor="ctr"/>
          <a:lstStyle/>
          <a:p>
            <a:pPr algn="ctr">
              <a:lnSpc>
                <a:spcPct val="90000"/>
              </a:lnSpc>
            </a:pPr>
            <a:r>
              <a:rPr lang="pt-BR" sz="2800" b="1">
                <a:solidFill>
                  <a:schemeClr val="tx2"/>
                </a:solidFill>
                <a:latin typeface="Arial" charset="0"/>
              </a:rPr>
              <a:t>As Ameaças</a:t>
            </a:r>
          </a:p>
        </p:txBody>
      </p:sp>
      <p:sp>
        <p:nvSpPr>
          <p:cNvPr id="559108" name="Text Box 4"/>
          <p:cNvSpPr txBox="1">
            <a:spLocks noChangeArrowheads="1"/>
          </p:cNvSpPr>
          <p:nvPr/>
        </p:nvSpPr>
        <p:spPr bwMode="auto">
          <a:xfrm>
            <a:off x="2133600" y="1905001"/>
            <a:ext cx="4343400" cy="5262979"/>
          </a:xfrm>
          <a:prstGeom prst="rect">
            <a:avLst/>
          </a:prstGeom>
          <a:noFill/>
          <a:ln w="12700">
            <a:noFill/>
            <a:miter lim="800000"/>
            <a:headEnd type="none" w="sm" len="sm"/>
            <a:tailEnd type="none" w="sm" len="sm"/>
          </a:ln>
          <a:effectLst/>
        </p:spPr>
        <p:txBody>
          <a:bodyPr>
            <a:spAutoFit/>
          </a:bodyPr>
          <a:lstStyle/>
          <a:p>
            <a:pPr marL="187325" indent="-187325">
              <a:lnSpc>
                <a:spcPct val="90000"/>
              </a:lnSpc>
            </a:pPr>
            <a:r>
              <a:rPr lang="pt-BR" sz="2000" dirty="0">
                <a:latin typeface="Arial" charset="0"/>
              </a:rPr>
              <a:t>Inimigo número seis: hacker cracker</a:t>
            </a:r>
          </a:p>
          <a:p>
            <a:pPr marL="187325" indent="-187325">
              <a:lnSpc>
                <a:spcPct val="90000"/>
              </a:lnSpc>
            </a:pPr>
            <a:endParaRPr lang="pt-BR" sz="2000" dirty="0">
              <a:latin typeface="Arial" charset="0"/>
            </a:endParaRPr>
          </a:p>
          <a:p>
            <a:r>
              <a:rPr lang="pt-BR" sz="2000" b="1" dirty="0"/>
              <a:t>hacker</a:t>
            </a:r>
            <a:endParaRPr lang="pt-BR" sz="2000" dirty="0"/>
          </a:p>
          <a:p>
            <a:r>
              <a:rPr lang="pt-BR" sz="2000" dirty="0"/>
              <a:t>Especialista de uma determinada </a:t>
            </a:r>
            <a:r>
              <a:rPr lang="pt-BR" sz="2000" dirty="0">
                <a:hlinkClick r:id="rId4"/>
              </a:rPr>
              <a:t>área</a:t>
            </a:r>
            <a:r>
              <a:rPr lang="pt-BR" sz="2000" dirty="0"/>
              <a:t> que tem habilidades extraordinárias na mesma</a:t>
            </a:r>
          </a:p>
          <a:p>
            <a:r>
              <a:rPr lang="pt-BR" sz="2000" dirty="0"/>
              <a:t> </a:t>
            </a:r>
          </a:p>
          <a:p>
            <a:r>
              <a:rPr lang="pt-BR" sz="2000" b="1" dirty="0"/>
              <a:t>cracker</a:t>
            </a:r>
            <a:endParaRPr lang="pt-BR" sz="2000" dirty="0"/>
          </a:p>
          <a:p>
            <a:r>
              <a:rPr lang="pt-BR" sz="2000" dirty="0"/>
              <a:t>Pessoa que </a:t>
            </a:r>
            <a:r>
              <a:rPr lang="pt-BR" sz="2000" dirty="0">
                <a:hlinkClick r:id="rId5"/>
              </a:rPr>
              <a:t>ilegalmente</a:t>
            </a:r>
            <a:r>
              <a:rPr lang="pt-BR" sz="2000" dirty="0"/>
              <a:t> </a:t>
            </a:r>
            <a:r>
              <a:rPr lang="pt-BR" sz="2000" dirty="0">
                <a:hlinkClick r:id="rId6"/>
              </a:rPr>
              <a:t>invade</a:t>
            </a:r>
            <a:r>
              <a:rPr lang="pt-BR" sz="2000" dirty="0"/>
              <a:t> </a:t>
            </a:r>
            <a:r>
              <a:rPr lang="pt-BR" sz="2000" dirty="0" err="1">
                <a:hlinkClick r:id="rId7"/>
              </a:rPr>
              <a:t>sistemas</a:t>
            </a:r>
            <a:r>
              <a:rPr lang="pt-BR" sz="2000" dirty="0" err="1">
                <a:hlinkClick r:id="rId8"/>
              </a:rPr>
              <a:t>computacionais</a:t>
            </a:r>
            <a:r>
              <a:rPr lang="pt-BR" sz="2000" dirty="0"/>
              <a:t> (</a:t>
            </a:r>
            <a:r>
              <a:rPr lang="pt-BR" sz="2000" dirty="0">
                <a:hlinkClick r:id="rId9"/>
              </a:rPr>
              <a:t>hardwares</a:t>
            </a:r>
            <a:r>
              <a:rPr lang="pt-BR" sz="2000" dirty="0"/>
              <a:t> ou </a:t>
            </a:r>
            <a:r>
              <a:rPr lang="pt-BR" sz="2000" dirty="0">
                <a:hlinkClick r:id="rId10"/>
              </a:rPr>
              <a:t>softwares</a:t>
            </a:r>
            <a:r>
              <a:rPr lang="pt-BR" sz="2000" dirty="0"/>
              <a:t>).</a:t>
            </a:r>
          </a:p>
          <a:p>
            <a:r>
              <a:rPr lang="pt-BR" sz="2000" dirty="0"/>
              <a:t>Programador que cria pequenos </a:t>
            </a:r>
            <a:r>
              <a:rPr lang="pt-BR" sz="2000" dirty="0">
                <a:hlinkClick r:id="rId10"/>
              </a:rPr>
              <a:t>softwares</a:t>
            </a:r>
            <a:r>
              <a:rPr lang="pt-BR" sz="2000" dirty="0"/>
              <a:t> que causam </a:t>
            </a:r>
            <a:r>
              <a:rPr lang="pt-BR" sz="2000" dirty="0">
                <a:hlinkClick r:id="rId11"/>
              </a:rPr>
              <a:t>danos</a:t>
            </a:r>
            <a:r>
              <a:rPr lang="pt-BR" sz="2000" dirty="0"/>
              <a:t> aos </a:t>
            </a:r>
            <a:r>
              <a:rPr lang="pt-BR" sz="2000" dirty="0">
                <a:hlinkClick r:id="rId12"/>
              </a:rPr>
              <a:t>computadores</a:t>
            </a:r>
            <a:r>
              <a:rPr lang="pt-BR" sz="2000" dirty="0"/>
              <a:t> ou aos </a:t>
            </a:r>
            <a:r>
              <a:rPr lang="pt-BR" sz="2000" dirty="0" err="1">
                <a:hlinkClick r:id="rId13"/>
              </a:rPr>
              <a:t>usuários</a:t>
            </a:r>
            <a:r>
              <a:rPr lang="pt-BR" sz="2000" dirty="0" err="1"/>
              <a:t>de</a:t>
            </a:r>
            <a:r>
              <a:rPr lang="pt-BR" sz="2000" dirty="0"/>
              <a:t> computador. Podem ser </a:t>
            </a:r>
            <a:r>
              <a:rPr lang="pt-BR" sz="2000" dirty="0" err="1"/>
              <a:t>spamers</a:t>
            </a:r>
            <a:r>
              <a:rPr lang="pt-BR" sz="2000" dirty="0"/>
              <a:t>, script </a:t>
            </a:r>
            <a:r>
              <a:rPr lang="pt-BR" sz="2000" dirty="0" err="1"/>
              <a:t>kiddies</a:t>
            </a:r>
            <a:r>
              <a:rPr lang="pt-BR" sz="2000" dirty="0"/>
              <a:t> ou </a:t>
            </a:r>
            <a:r>
              <a:rPr lang="pt-BR" sz="2000" dirty="0" err="1"/>
              <a:t>haxors</a:t>
            </a:r>
            <a:r>
              <a:rPr lang="pt-BR" sz="2000" dirty="0"/>
              <a:t>.</a:t>
            </a:r>
          </a:p>
          <a:p>
            <a:r>
              <a:rPr lang="pt-BR" sz="2000" dirty="0"/>
              <a:t> </a:t>
            </a:r>
          </a:p>
        </p:txBody>
      </p:sp>
      <p:graphicFrame>
        <p:nvGraphicFramePr>
          <p:cNvPr id="559109" name="Object 5"/>
          <p:cNvGraphicFramePr>
            <a:graphicFrameLocks noChangeAspect="1"/>
          </p:cNvGraphicFramePr>
          <p:nvPr/>
        </p:nvGraphicFramePr>
        <p:xfrm>
          <a:off x="6781800" y="3048001"/>
          <a:ext cx="3657600" cy="3209925"/>
        </p:xfrm>
        <a:graphic>
          <a:graphicData uri="http://schemas.openxmlformats.org/presentationml/2006/ole">
            <mc:AlternateContent xmlns:mc="http://schemas.openxmlformats.org/markup-compatibility/2006">
              <mc:Choice xmlns:v="urn:schemas-microsoft-com:vml" Requires="v">
                <p:oleObj spid="_x0000_s6147" name="CorelPhotoPaint.Image.8" r:id="rId14" imgW="609498" imgH="536404" progId="">
                  <p:embed/>
                </p:oleObj>
              </mc:Choice>
              <mc:Fallback>
                <p:oleObj name="CorelPhotoPaint.Image.8" r:id="rId14" imgW="609498" imgH="536404" progId="">
                  <p:embed/>
                  <p:pic>
                    <p:nvPicPr>
                      <p:cNvPr id="559109" name="Object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81800" y="3048001"/>
                        <a:ext cx="3657600"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28643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ChangeArrowheads="1"/>
          </p:cNvSpPr>
          <p:nvPr/>
        </p:nvSpPr>
        <p:spPr bwMode="auto">
          <a:xfrm>
            <a:off x="2667000" y="685800"/>
            <a:ext cx="7162800" cy="457200"/>
          </a:xfrm>
          <a:prstGeom prst="rect">
            <a:avLst/>
          </a:prstGeom>
          <a:noFill/>
          <a:ln w="9525">
            <a:noFill/>
            <a:miter lim="800000"/>
            <a:headEnd/>
            <a:tailEnd/>
          </a:ln>
          <a:effectLst/>
        </p:spPr>
        <p:txBody>
          <a:bodyPr lIns="92075" tIns="46038" rIns="92075" bIns="46038" anchor="ctr"/>
          <a:lstStyle/>
          <a:p>
            <a:pPr algn="ctr">
              <a:lnSpc>
                <a:spcPct val="90000"/>
              </a:lnSpc>
            </a:pPr>
            <a:r>
              <a:rPr lang="pt-BR" sz="2800" b="1">
                <a:solidFill>
                  <a:schemeClr val="tx2"/>
                </a:solidFill>
                <a:latin typeface="Arial" charset="0"/>
              </a:rPr>
              <a:t>As Ameaças</a:t>
            </a:r>
          </a:p>
        </p:txBody>
      </p:sp>
      <p:sp>
        <p:nvSpPr>
          <p:cNvPr id="560132" name="Text Box 4"/>
          <p:cNvSpPr txBox="1">
            <a:spLocks noChangeArrowheads="1"/>
          </p:cNvSpPr>
          <p:nvPr/>
        </p:nvSpPr>
        <p:spPr bwMode="auto">
          <a:xfrm>
            <a:off x="2133600" y="1905001"/>
            <a:ext cx="4343400" cy="2225225"/>
          </a:xfrm>
          <a:prstGeom prst="rect">
            <a:avLst/>
          </a:prstGeom>
          <a:noFill/>
          <a:ln w="12700">
            <a:noFill/>
            <a:miter lim="800000"/>
            <a:headEnd type="none" w="sm" len="sm"/>
            <a:tailEnd type="none" w="sm" len="sm"/>
          </a:ln>
          <a:effectLst/>
        </p:spPr>
        <p:txBody>
          <a:bodyPr>
            <a:spAutoFit/>
          </a:bodyPr>
          <a:lstStyle/>
          <a:p>
            <a:pPr marL="187325" indent="-187325">
              <a:lnSpc>
                <a:spcPct val="90000"/>
              </a:lnSpc>
            </a:pPr>
            <a:r>
              <a:rPr lang="pt-BR">
                <a:latin typeface="Arial" charset="0"/>
              </a:rPr>
              <a:t>Inimigo número sete: spam e ataques à privacidade</a:t>
            </a:r>
          </a:p>
          <a:p>
            <a:pPr marL="187325" indent="-187325">
              <a:lnSpc>
                <a:spcPct val="90000"/>
              </a:lnSpc>
            </a:pPr>
            <a:endParaRPr lang="pt-BR">
              <a:latin typeface="Arial" charset="0"/>
            </a:endParaRPr>
          </a:p>
          <a:p>
            <a:pPr marL="187325" indent="-187325"/>
            <a:r>
              <a:rPr lang="pt-BR">
                <a:latin typeface="Arial" charset="0"/>
              </a:rPr>
              <a:t>- mais um incômodo que uma ameaça </a:t>
            </a:r>
          </a:p>
          <a:p>
            <a:pPr marL="187325" indent="-187325"/>
            <a:endParaRPr lang="pt-BR">
              <a:latin typeface="Arial" charset="0"/>
            </a:endParaRPr>
          </a:p>
          <a:p>
            <a:pPr marL="187325" indent="-187325"/>
            <a:r>
              <a:rPr lang="pt-BR">
                <a:latin typeface="Arial" charset="0"/>
              </a:rPr>
              <a:t>- mas pode espalhar boatos</a:t>
            </a:r>
          </a:p>
          <a:p>
            <a:pPr marL="187325" indent="-187325"/>
            <a:endParaRPr lang="pt-BR">
              <a:latin typeface="Arial" charset="0"/>
            </a:endParaRPr>
          </a:p>
          <a:p>
            <a:pPr marL="187325" indent="-187325"/>
            <a:r>
              <a:rPr lang="pt-BR">
                <a:latin typeface="Arial" charset="0"/>
              </a:rPr>
              <a:t>- difícil de controlar</a:t>
            </a:r>
          </a:p>
        </p:txBody>
      </p:sp>
      <p:graphicFrame>
        <p:nvGraphicFramePr>
          <p:cNvPr id="560135" name="Object 7"/>
          <p:cNvGraphicFramePr>
            <a:graphicFrameLocks noChangeAspect="1"/>
          </p:cNvGraphicFramePr>
          <p:nvPr/>
        </p:nvGraphicFramePr>
        <p:xfrm>
          <a:off x="6248400" y="2590800"/>
          <a:ext cx="4191000" cy="3810000"/>
        </p:xfrm>
        <a:graphic>
          <a:graphicData uri="http://schemas.openxmlformats.org/presentationml/2006/ole">
            <mc:AlternateContent xmlns:mc="http://schemas.openxmlformats.org/markup-compatibility/2006">
              <mc:Choice xmlns:v="urn:schemas-microsoft-com:vml" Requires="v">
                <p:oleObj spid="_x0000_s7171" name="CorelPhotoPaint.Image.8" r:id="rId4" imgW="4190476" imgH="3809524" progId="">
                  <p:embed/>
                </p:oleObj>
              </mc:Choice>
              <mc:Fallback>
                <p:oleObj name="CorelPhotoPaint.Image.8" r:id="rId4" imgW="4190476" imgH="3809524" progId="">
                  <p:embed/>
                  <p:pic>
                    <p:nvPicPr>
                      <p:cNvPr id="560135"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2590800"/>
                        <a:ext cx="41910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76973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ChangeArrowheads="1"/>
          </p:cNvSpPr>
          <p:nvPr/>
        </p:nvSpPr>
        <p:spPr bwMode="auto">
          <a:xfrm>
            <a:off x="2667000" y="685800"/>
            <a:ext cx="7162800" cy="457200"/>
          </a:xfrm>
          <a:prstGeom prst="rect">
            <a:avLst/>
          </a:prstGeom>
          <a:noFill/>
          <a:ln w="9525">
            <a:noFill/>
            <a:miter lim="800000"/>
            <a:headEnd/>
            <a:tailEnd/>
          </a:ln>
          <a:effectLst/>
        </p:spPr>
        <p:txBody>
          <a:bodyPr lIns="92075" tIns="46038" rIns="92075" bIns="46038" anchor="ctr"/>
          <a:lstStyle/>
          <a:p>
            <a:pPr algn="ctr">
              <a:lnSpc>
                <a:spcPct val="90000"/>
              </a:lnSpc>
            </a:pPr>
            <a:r>
              <a:rPr lang="pt-BR" sz="2800" b="1">
                <a:solidFill>
                  <a:schemeClr val="tx2"/>
                </a:solidFill>
                <a:latin typeface="Arial" charset="0"/>
              </a:rPr>
              <a:t>Proteção para Computador</a:t>
            </a:r>
          </a:p>
        </p:txBody>
      </p:sp>
      <p:sp>
        <p:nvSpPr>
          <p:cNvPr id="561155" name="Text Box 3"/>
          <p:cNvSpPr txBox="1">
            <a:spLocks noChangeArrowheads="1"/>
          </p:cNvSpPr>
          <p:nvPr/>
        </p:nvSpPr>
        <p:spPr bwMode="auto">
          <a:xfrm>
            <a:off x="2697735" y="2438400"/>
            <a:ext cx="1326004" cy="341632"/>
          </a:xfrm>
          <a:prstGeom prst="rect">
            <a:avLst/>
          </a:prstGeom>
          <a:noFill/>
          <a:ln w="12700">
            <a:noFill/>
            <a:miter lim="800000"/>
            <a:headEnd type="none" w="sm" len="sm"/>
            <a:tailEnd type="none" w="sm" len="sm"/>
          </a:ln>
          <a:effectLst/>
        </p:spPr>
        <p:txBody>
          <a:bodyPr wrap="none">
            <a:spAutoFit/>
          </a:bodyPr>
          <a:lstStyle/>
          <a:p>
            <a:pPr algn="ctr">
              <a:lnSpc>
                <a:spcPct val="90000"/>
              </a:lnSpc>
            </a:pPr>
            <a:r>
              <a:rPr lang="pt-BR">
                <a:latin typeface="Arial" charset="0"/>
              </a:rPr>
              <a:t>As defesas</a:t>
            </a:r>
          </a:p>
        </p:txBody>
      </p:sp>
      <p:graphicFrame>
        <p:nvGraphicFramePr>
          <p:cNvPr id="561157" name="Object 5"/>
          <p:cNvGraphicFramePr>
            <a:graphicFrameLocks noChangeAspect="1"/>
          </p:cNvGraphicFramePr>
          <p:nvPr/>
        </p:nvGraphicFramePr>
        <p:xfrm>
          <a:off x="5334000" y="3048000"/>
          <a:ext cx="5029200" cy="3132138"/>
        </p:xfrm>
        <a:graphic>
          <a:graphicData uri="http://schemas.openxmlformats.org/presentationml/2006/ole">
            <mc:AlternateContent xmlns:mc="http://schemas.openxmlformats.org/markup-compatibility/2006">
              <mc:Choice xmlns:v="urn:schemas-microsoft-com:vml" Requires="v">
                <p:oleObj spid="_x0000_s8195" name="CorelPhotoPaint.Image.8" r:id="rId4" imgW="4342857" imgH="2704762" progId="">
                  <p:embed/>
                </p:oleObj>
              </mc:Choice>
              <mc:Fallback>
                <p:oleObj name="CorelPhotoPaint.Image.8" r:id="rId4" imgW="4342857" imgH="2704762" progId="">
                  <p:embed/>
                  <p:pic>
                    <p:nvPicPr>
                      <p:cNvPr id="56115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3048000"/>
                        <a:ext cx="5029200" cy="313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65096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ChangeArrowheads="1"/>
          </p:cNvSpPr>
          <p:nvPr/>
        </p:nvSpPr>
        <p:spPr bwMode="auto">
          <a:xfrm>
            <a:off x="2667000" y="685800"/>
            <a:ext cx="7162800" cy="457200"/>
          </a:xfrm>
          <a:prstGeom prst="rect">
            <a:avLst/>
          </a:prstGeom>
          <a:noFill/>
          <a:ln w="9525">
            <a:noFill/>
            <a:miter lim="800000"/>
            <a:headEnd/>
            <a:tailEnd/>
          </a:ln>
          <a:effectLst/>
        </p:spPr>
        <p:txBody>
          <a:bodyPr lIns="92075" tIns="46038" rIns="92075" bIns="46038" anchor="ctr"/>
          <a:lstStyle/>
          <a:p>
            <a:pPr algn="ctr">
              <a:lnSpc>
                <a:spcPct val="90000"/>
              </a:lnSpc>
            </a:pPr>
            <a:r>
              <a:rPr lang="pt-BR" sz="2800" b="1">
                <a:solidFill>
                  <a:schemeClr val="tx2"/>
                </a:solidFill>
                <a:latin typeface="Arial" charset="0"/>
              </a:rPr>
              <a:t>As Defesas</a:t>
            </a:r>
          </a:p>
        </p:txBody>
      </p:sp>
      <p:sp>
        <p:nvSpPr>
          <p:cNvPr id="563203" name="Text Box 3"/>
          <p:cNvSpPr txBox="1">
            <a:spLocks noChangeArrowheads="1"/>
          </p:cNvSpPr>
          <p:nvPr/>
        </p:nvSpPr>
        <p:spPr bwMode="auto">
          <a:xfrm>
            <a:off x="1905000" y="1905001"/>
            <a:ext cx="1981200" cy="1588127"/>
          </a:xfrm>
          <a:prstGeom prst="rect">
            <a:avLst/>
          </a:prstGeom>
          <a:noFill/>
          <a:ln w="12700">
            <a:noFill/>
            <a:miter lim="800000"/>
            <a:headEnd type="none" w="sm" len="sm"/>
            <a:tailEnd type="none" w="sm" len="sm"/>
          </a:ln>
          <a:effectLst/>
        </p:spPr>
        <p:txBody>
          <a:bodyPr>
            <a:spAutoFit/>
          </a:bodyPr>
          <a:lstStyle/>
          <a:p>
            <a:pPr marL="187325" indent="-187325">
              <a:lnSpc>
                <a:spcPct val="90000"/>
              </a:lnSpc>
            </a:pPr>
            <a:r>
              <a:rPr lang="pt-BR">
                <a:latin typeface="Arial" charset="0"/>
              </a:rPr>
              <a:t>Um:</a:t>
            </a:r>
          </a:p>
          <a:p>
            <a:pPr marL="187325" indent="-187325">
              <a:lnSpc>
                <a:spcPct val="90000"/>
              </a:lnSpc>
            </a:pPr>
            <a:endParaRPr lang="pt-BR">
              <a:latin typeface="Arial" charset="0"/>
            </a:endParaRPr>
          </a:p>
          <a:p>
            <a:pPr marL="187325" indent="-187325">
              <a:lnSpc>
                <a:spcPct val="90000"/>
              </a:lnSpc>
            </a:pPr>
            <a:r>
              <a:rPr lang="pt-BR">
                <a:latin typeface="Arial" charset="0"/>
              </a:rPr>
              <a:t>	Mantenha seus programas atualizados</a:t>
            </a:r>
          </a:p>
          <a:p>
            <a:pPr marL="187325" indent="-187325">
              <a:lnSpc>
                <a:spcPct val="90000"/>
              </a:lnSpc>
            </a:pPr>
            <a:endParaRPr lang="pt-BR">
              <a:latin typeface="Arial" charset="0"/>
            </a:endParaRPr>
          </a:p>
        </p:txBody>
      </p:sp>
      <p:graphicFrame>
        <p:nvGraphicFramePr>
          <p:cNvPr id="563205" name="Object 5"/>
          <p:cNvGraphicFramePr>
            <a:graphicFrameLocks noChangeAspect="1"/>
          </p:cNvGraphicFramePr>
          <p:nvPr/>
        </p:nvGraphicFramePr>
        <p:xfrm>
          <a:off x="3962401" y="1676400"/>
          <a:ext cx="6488113" cy="4972050"/>
        </p:xfrm>
        <a:graphic>
          <a:graphicData uri="http://schemas.openxmlformats.org/presentationml/2006/ole">
            <mc:AlternateContent xmlns:mc="http://schemas.openxmlformats.org/markup-compatibility/2006">
              <mc:Choice xmlns:v="urn:schemas-microsoft-com:vml" Requires="v">
                <p:oleObj spid="_x0000_s9219" name="CorelPhotoPaint.Image.8" r:id="rId4" imgW="6485714" imgH="4971429" progId="">
                  <p:embed/>
                </p:oleObj>
              </mc:Choice>
              <mc:Fallback>
                <p:oleObj name="CorelPhotoPaint.Image.8" r:id="rId4" imgW="6485714" imgH="4971429" progId="">
                  <p:embed/>
                  <p:pic>
                    <p:nvPicPr>
                      <p:cNvPr id="563205"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1" y="1676400"/>
                        <a:ext cx="6488113" cy="497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79936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p:txBody>
          <a:bodyPr/>
          <a:lstStyle/>
          <a:p>
            <a:r>
              <a:rPr lang="pt-BR"/>
              <a:t>As defesas</a:t>
            </a:r>
          </a:p>
        </p:txBody>
      </p:sp>
      <p:sp>
        <p:nvSpPr>
          <p:cNvPr id="564227" name="Rectangle 3"/>
          <p:cNvSpPr>
            <a:spLocks noGrp="1" noChangeArrowheads="1"/>
          </p:cNvSpPr>
          <p:nvPr>
            <p:ph type="body" idx="1"/>
          </p:nvPr>
        </p:nvSpPr>
        <p:spPr>
          <a:noFill/>
          <a:ln/>
        </p:spPr>
        <p:txBody>
          <a:bodyPr/>
          <a:lstStyle/>
          <a:p>
            <a:r>
              <a:rPr lang="pt-BR" b="0"/>
              <a:t>Atualização de software</a:t>
            </a:r>
          </a:p>
          <a:p>
            <a:pPr lvl="1"/>
            <a:r>
              <a:rPr lang="pt-BR" b="0"/>
              <a:t>Necessária para Windows e Linux</a:t>
            </a:r>
          </a:p>
          <a:p>
            <a:pPr lvl="1"/>
            <a:r>
              <a:rPr lang="pt-BR" b="0"/>
              <a:t>Motivo: nenhum software é perfeito</a:t>
            </a:r>
          </a:p>
          <a:p>
            <a:pPr lvl="1"/>
            <a:r>
              <a:rPr lang="pt-BR" b="0"/>
              <a:t>Software incorreto ou vulnerável é chamariz para invasores</a:t>
            </a:r>
          </a:p>
          <a:p>
            <a:pPr lvl="1"/>
            <a:r>
              <a:rPr lang="pt-BR" b="0"/>
              <a:t>Causas: má programação, ou programação não orientada à segurança</a:t>
            </a:r>
          </a:p>
          <a:p>
            <a:pPr lvl="1"/>
            <a:r>
              <a:rPr lang="pt-BR" b="0"/>
              <a:t>Melhor ter uma vulnerabilidade desconhecida...</a:t>
            </a:r>
          </a:p>
          <a:p>
            <a:pPr lvl="1"/>
            <a:r>
              <a:rPr lang="pt-BR" b="0"/>
              <a:t>… do que ter uma que até um script-kid explora!</a:t>
            </a:r>
          </a:p>
          <a:p>
            <a:pPr lvl="1"/>
            <a:r>
              <a:rPr lang="pt-BR" b="0"/>
              <a:t>Exemplo: Verme Sasser - Microsoft divulgou um patch um mês antes do verme andar “à solta”; Verme SQLExp atacou o Instituto 10 meses depois do patch</a:t>
            </a:r>
          </a:p>
        </p:txBody>
      </p:sp>
    </p:spTree>
    <p:extLst>
      <p:ext uri="{BB962C8B-B14F-4D97-AF65-F5344CB8AC3E}">
        <p14:creationId xmlns:p14="http://schemas.microsoft.com/office/powerpoint/2010/main" val="1697906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2050"/>
          <p:cNvSpPr>
            <a:spLocks noGrp="1" noChangeArrowheads="1"/>
          </p:cNvSpPr>
          <p:nvPr>
            <p:ph type="title"/>
          </p:nvPr>
        </p:nvSpPr>
        <p:spPr/>
        <p:txBody>
          <a:bodyPr>
            <a:normAutofit fontScale="90000"/>
          </a:bodyPr>
          <a:lstStyle/>
          <a:p>
            <a:r>
              <a:rPr lang="pt-BR"/>
              <a:t>As defesas</a:t>
            </a:r>
          </a:p>
        </p:txBody>
      </p:sp>
      <p:sp>
        <p:nvSpPr>
          <p:cNvPr id="596995" name="Rectangle 2051"/>
          <p:cNvSpPr>
            <a:spLocks noGrp="1" noChangeArrowheads="1"/>
          </p:cNvSpPr>
          <p:nvPr>
            <p:ph type="body" sz="half" idx="1"/>
          </p:nvPr>
        </p:nvSpPr>
        <p:spPr>
          <a:xfrm>
            <a:off x="2209800" y="2819400"/>
            <a:ext cx="2438400" cy="3200400"/>
          </a:xfrm>
        </p:spPr>
        <p:txBody>
          <a:bodyPr/>
          <a:lstStyle/>
          <a:p>
            <a:r>
              <a:rPr lang="pt-BR" sz="2200" dirty="0"/>
              <a:t>Sistemas </a:t>
            </a:r>
            <a:r>
              <a:rPr lang="pt-BR" sz="2200" dirty="0" err="1"/>
              <a:t>Operacionmais</a:t>
            </a:r>
            <a:endParaRPr lang="pt-BR" sz="2200" dirty="0"/>
          </a:p>
          <a:p>
            <a:endParaRPr lang="pt-BR" sz="2200" dirty="0"/>
          </a:p>
          <a:p>
            <a:pPr lvl="1"/>
            <a:r>
              <a:rPr lang="pt-BR" sz="2000" dirty="0"/>
              <a:t>Atualizações automáticas</a:t>
            </a:r>
          </a:p>
          <a:p>
            <a:pPr lvl="1"/>
            <a:r>
              <a:rPr lang="pt-BR" sz="2000" dirty="0"/>
              <a:t>Firewall</a:t>
            </a:r>
          </a:p>
          <a:p>
            <a:pPr lvl="1"/>
            <a:r>
              <a:rPr lang="pt-BR" sz="2000" dirty="0"/>
              <a:t>Gerência do </a:t>
            </a:r>
            <a:r>
              <a:rPr lang="pt-BR" sz="2000" dirty="0" err="1"/>
              <a:t>Anti-vírus</a:t>
            </a:r>
            <a:endParaRPr lang="pt-BR" sz="2000" dirty="0"/>
          </a:p>
        </p:txBody>
      </p:sp>
    </p:spTree>
    <p:extLst>
      <p:ext uri="{BB962C8B-B14F-4D97-AF65-F5344CB8AC3E}">
        <p14:creationId xmlns:p14="http://schemas.microsoft.com/office/powerpoint/2010/main" val="4073840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Rectangle 2"/>
          <p:cNvSpPr>
            <a:spLocks noGrp="1" noChangeArrowheads="1"/>
          </p:cNvSpPr>
          <p:nvPr>
            <p:ph type="title"/>
          </p:nvPr>
        </p:nvSpPr>
        <p:spPr/>
        <p:txBody>
          <a:bodyPr/>
          <a:lstStyle/>
          <a:p>
            <a:r>
              <a:rPr lang="pt-BR"/>
              <a:t>Segurança em Sistemas de Computação</a:t>
            </a:r>
            <a:endParaRPr lang="en-US"/>
          </a:p>
        </p:txBody>
      </p:sp>
      <p:sp>
        <p:nvSpPr>
          <p:cNvPr id="665603" name="Rectangle 3"/>
          <p:cNvSpPr>
            <a:spLocks noGrp="1" noChangeArrowheads="1"/>
          </p:cNvSpPr>
          <p:nvPr>
            <p:ph type="body" idx="1"/>
          </p:nvPr>
        </p:nvSpPr>
        <p:spPr/>
        <p:txBody>
          <a:bodyPr>
            <a:normAutofit/>
          </a:bodyPr>
          <a:lstStyle/>
          <a:p>
            <a:pPr>
              <a:lnSpc>
                <a:spcPct val="80000"/>
              </a:lnSpc>
            </a:pPr>
            <a:r>
              <a:rPr lang="pt-BR" dirty="0"/>
              <a:t>Segurança Lógica Três Pilares abaixo:</a:t>
            </a:r>
          </a:p>
          <a:p>
            <a:pPr>
              <a:lnSpc>
                <a:spcPct val="80000"/>
              </a:lnSpc>
            </a:pPr>
            <a:r>
              <a:rPr lang="pt-BR" dirty="0"/>
              <a:t>Confidencialidade</a:t>
            </a:r>
          </a:p>
          <a:p>
            <a:pPr lvl="1">
              <a:lnSpc>
                <a:spcPct val="80000"/>
              </a:lnSpc>
            </a:pPr>
            <a:r>
              <a:rPr lang="pt-BR" b="0" dirty="0"/>
              <a:t>Inclui privacidade e autenticidade</a:t>
            </a:r>
          </a:p>
          <a:p>
            <a:pPr lvl="1">
              <a:lnSpc>
                <a:spcPct val="80000"/>
              </a:lnSpc>
            </a:pPr>
            <a:r>
              <a:rPr lang="pt-BR" b="0" dirty="0"/>
              <a:t>Utiliza mecanismos de controle de acesso</a:t>
            </a:r>
          </a:p>
          <a:p>
            <a:pPr lvl="1">
              <a:lnSpc>
                <a:spcPct val="80000"/>
              </a:lnSpc>
            </a:pPr>
            <a:r>
              <a:rPr lang="pt-BR" b="0" dirty="0"/>
              <a:t>Utiliza criptografia</a:t>
            </a:r>
          </a:p>
          <a:p>
            <a:pPr>
              <a:lnSpc>
                <a:spcPct val="80000"/>
              </a:lnSpc>
            </a:pPr>
            <a:r>
              <a:rPr lang="pt-BR" dirty="0"/>
              <a:t>Integridade</a:t>
            </a:r>
          </a:p>
          <a:p>
            <a:pPr lvl="1">
              <a:lnSpc>
                <a:spcPct val="80000"/>
              </a:lnSpc>
            </a:pPr>
            <a:r>
              <a:rPr lang="pt-BR" b="0" dirty="0"/>
              <a:t>Prevenção: impedir alterações</a:t>
            </a:r>
          </a:p>
          <a:p>
            <a:pPr lvl="1">
              <a:lnSpc>
                <a:spcPct val="80000"/>
              </a:lnSpc>
            </a:pPr>
            <a:r>
              <a:rPr lang="pt-BR" b="0" dirty="0"/>
              <a:t>Detecção: descobrir alterações “o mais cedo possível”</a:t>
            </a:r>
            <a:endParaRPr lang="pt-BR" dirty="0"/>
          </a:p>
          <a:p>
            <a:pPr>
              <a:lnSpc>
                <a:spcPct val="80000"/>
              </a:lnSpc>
            </a:pPr>
            <a:r>
              <a:rPr lang="pt-BR" dirty="0"/>
              <a:t>Disponibilidade</a:t>
            </a:r>
          </a:p>
          <a:p>
            <a:pPr lvl="1">
              <a:lnSpc>
                <a:spcPct val="80000"/>
              </a:lnSpc>
            </a:pPr>
            <a:r>
              <a:rPr lang="pt-BR" b="0" dirty="0"/>
              <a:t>Ataques de negação de serviço</a:t>
            </a:r>
            <a:endParaRPr lang="en-US" dirty="0"/>
          </a:p>
        </p:txBody>
      </p:sp>
    </p:spTree>
    <p:extLst>
      <p:ext uri="{BB962C8B-B14F-4D97-AF65-F5344CB8AC3E}">
        <p14:creationId xmlns:p14="http://schemas.microsoft.com/office/powerpoint/2010/main" val="1436621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Rectangle 2"/>
          <p:cNvSpPr>
            <a:spLocks noGrp="1" noChangeArrowheads="1"/>
          </p:cNvSpPr>
          <p:nvPr>
            <p:ph type="title"/>
          </p:nvPr>
        </p:nvSpPr>
        <p:spPr/>
        <p:txBody>
          <a:bodyPr/>
          <a:lstStyle/>
          <a:p>
            <a:r>
              <a:rPr lang="pt-BR"/>
              <a:t>As defesas</a:t>
            </a:r>
          </a:p>
        </p:txBody>
      </p:sp>
      <p:sp>
        <p:nvSpPr>
          <p:cNvPr id="658435" name="Rectangle 3"/>
          <p:cNvSpPr>
            <a:spLocks noGrp="1" noChangeArrowheads="1"/>
          </p:cNvSpPr>
          <p:nvPr>
            <p:ph type="body" idx="1"/>
          </p:nvPr>
        </p:nvSpPr>
        <p:spPr>
          <a:noFill/>
          <a:ln/>
        </p:spPr>
        <p:txBody>
          <a:bodyPr/>
          <a:lstStyle/>
          <a:p>
            <a:r>
              <a:rPr lang="pt-BR" b="0"/>
              <a:t>Aprenda Programação Segura</a:t>
            </a:r>
          </a:p>
          <a:p>
            <a:pPr lvl="1">
              <a:buFontTx/>
              <a:buNone/>
            </a:pPr>
            <a:r>
              <a:rPr lang="pt-BR" sz="2000">
                <a:latin typeface="Courier New" pitchFamily="49" charset="0"/>
              </a:rPr>
              <a:t>#define NOVE	1+8</a:t>
            </a:r>
          </a:p>
          <a:p>
            <a:pPr lvl="1">
              <a:buFontTx/>
              <a:buNone/>
            </a:pPr>
            <a:r>
              <a:rPr lang="pt-BR" sz="2000">
                <a:latin typeface="Courier New" pitchFamily="49" charset="0"/>
              </a:rPr>
              <a:t>#define SEIS	5+1</a:t>
            </a:r>
          </a:p>
          <a:p>
            <a:pPr lvl="1">
              <a:buFontTx/>
              <a:buNone/>
            </a:pPr>
            <a:endParaRPr lang="pt-BR" sz="2000">
              <a:latin typeface="Courier New" pitchFamily="49" charset="0"/>
            </a:endParaRPr>
          </a:p>
          <a:p>
            <a:pPr lvl="1">
              <a:buFontTx/>
              <a:buNone/>
            </a:pPr>
            <a:r>
              <a:rPr lang="pt-BR" sz="2000">
                <a:latin typeface="Courier New" pitchFamily="49" charset="0"/>
              </a:rPr>
              <a:t>int main ()</a:t>
            </a:r>
          </a:p>
          <a:p>
            <a:pPr lvl="1">
              <a:buFontTx/>
              <a:buNone/>
            </a:pPr>
            <a:r>
              <a:rPr lang="pt-BR" sz="2000">
                <a:latin typeface="Courier New" pitchFamily="49" charset="0"/>
              </a:rPr>
              <a:t>{</a:t>
            </a:r>
          </a:p>
          <a:p>
            <a:pPr lvl="1">
              <a:buFontTx/>
              <a:buNone/>
            </a:pPr>
            <a:r>
              <a:rPr lang="pt-BR" sz="2000">
                <a:latin typeface="Courier New" pitchFamily="49" charset="0"/>
              </a:rPr>
              <a:t>   int i;</a:t>
            </a:r>
          </a:p>
          <a:p>
            <a:pPr lvl="1">
              <a:buFontTx/>
              <a:buNone/>
            </a:pPr>
            <a:r>
              <a:rPr lang="pt-BR" sz="2000">
                <a:latin typeface="Courier New" pitchFamily="49" charset="0"/>
              </a:rPr>
              <a:t>   i = NOVE*SEIS;</a:t>
            </a:r>
          </a:p>
          <a:p>
            <a:pPr lvl="1">
              <a:buFontTx/>
              <a:buNone/>
            </a:pPr>
            <a:r>
              <a:rPr lang="pt-BR" sz="2000">
                <a:latin typeface="Courier New" pitchFamily="49" charset="0"/>
              </a:rPr>
              <a:t>   printf("A resposta eh %d\n", i);</a:t>
            </a:r>
          </a:p>
          <a:p>
            <a:pPr lvl="1">
              <a:buFontTx/>
              <a:buNone/>
            </a:pPr>
            <a:r>
              <a:rPr lang="pt-BR" sz="2000">
                <a:latin typeface="Courier New" pitchFamily="49" charset="0"/>
              </a:rPr>
              <a:t>}</a:t>
            </a:r>
          </a:p>
          <a:p>
            <a:r>
              <a:rPr lang="pt-BR" b="0"/>
              <a:t>Vulnerabilidades: Buffer Overflow, SQL Injection, etc, etc</a:t>
            </a:r>
          </a:p>
        </p:txBody>
      </p:sp>
    </p:spTree>
    <p:extLst>
      <p:ext uri="{BB962C8B-B14F-4D97-AF65-F5344CB8AC3E}">
        <p14:creationId xmlns:p14="http://schemas.microsoft.com/office/powerpoint/2010/main" val="3476325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ChangeArrowheads="1"/>
          </p:cNvSpPr>
          <p:nvPr/>
        </p:nvSpPr>
        <p:spPr bwMode="auto">
          <a:xfrm>
            <a:off x="2667000" y="685800"/>
            <a:ext cx="7162800" cy="457200"/>
          </a:xfrm>
          <a:prstGeom prst="rect">
            <a:avLst/>
          </a:prstGeom>
          <a:noFill/>
          <a:ln w="9525">
            <a:noFill/>
            <a:miter lim="800000"/>
            <a:headEnd/>
            <a:tailEnd/>
          </a:ln>
          <a:effectLst/>
        </p:spPr>
        <p:txBody>
          <a:bodyPr lIns="92075" tIns="46038" rIns="92075" bIns="46038" anchor="ctr"/>
          <a:lstStyle/>
          <a:p>
            <a:pPr algn="ctr">
              <a:lnSpc>
                <a:spcPct val="90000"/>
              </a:lnSpc>
            </a:pPr>
            <a:r>
              <a:rPr lang="pt-BR" sz="2800" b="1">
                <a:solidFill>
                  <a:schemeClr val="tx2"/>
                </a:solidFill>
                <a:latin typeface="Arial" charset="0"/>
              </a:rPr>
              <a:t>As Defesas</a:t>
            </a:r>
          </a:p>
        </p:txBody>
      </p:sp>
      <p:sp>
        <p:nvSpPr>
          <p:cNvPr id="565251" name="Text Box 3"/>
          <p:cNvSpPr txBox="1">
            <a:spLocks noChangeArrowheads="1"/>
          </p:cNvSpPr>
          <p:nvPr/>
        </p:nvSpPr>
        <p:spPr bwMode="auto">
          <a:xfrm>
            <a:off x="1905000" y="1905001"/>
            <a:ext cx="3810000" cy="2585323"/>
          </a:xfrm>
          <a:prstGeom prst="rect">
            <a:avLst/>
          </a:prstGeom>
          <a:noFill/>
          <a:ln w="12700">
            <a:noFill/>
            <a:miter lim="800000"/>
            <a:headEnd type="none" w="sm" len="sm"/>
            <a:tailEnd type="none" w="sm" len="sm"/>
          </a:ln>
          <a:effectLst/>
        </p:spPr>
        <p:txBody>
          <a:bodyPr>
            <a:spAutoFit/>
          </a:bodyPr>
          <a:lstStyle/>
          <a:p>
            <a:pPr marL="187325" indent="-187325">
              <a:lnSpc>
                <a:spcPct val="90000"/>
              </a:lnSpc>
            </a:pPr>
            <a:r>
              <a:rPr lang="pt-BR">
                <a:latin typeface="Arial" charset="0"/>
              </a:rPr>
              <a:t>Dois:</a:t>
            </a:r>
          </a:p>
          <a:p>
            <a:pPr marL="187325" indent="-187325">
              <a:lnSpc>
                <a:spcPct val="90000"/>
              </a:lnSpc>
            </a:pPr>
            <a:endParaRPr lang="pt-BR">
              <a:latin typeface="Arial" charset="0"/>
            </a:endParaRPr>
          </a:p>
          <a:p>
            <a:pPr marL="187325" indent="-187325">
              <a:lnSpc>
                <a:spcPct val="90000"/>
              </a:lnSpc>
            </a:pPr>
            <a:r>
              <a:rPr lang="pt-BR">
                <a:latin typeface="Arial" charset="0"/>
              </a:rPr>
              <a:t>	Instale um anti-vírus</a:t>
            </a:r>
          </a:p>
          <a:p>
            <a:pPr marL="187325" indent="-187325">
              <a:lnSpc>
                <a:spcPct val="90000"/>
              </a:lnSpc>
            </a:pPr>
            <a:endParaRPr lang="pt-BR">
              <a:latin typeface="Arial" charset="0"/>
            </a:endParaRPr>
          </a:p>
          <a:p>
            <a:pPr marL="187325" indent="-187325" algn="ctr">
              <a:lnSpc>
                <a:spcPct val="90000"/>
              </a:lnSpc>
            </a:pPr>
            <a:r>
              <a:rPr lang="pt-BR">
                <a:latin typeface="Arial" charset="0"/>
              </a:rPr>
              <a:t>	</a:t>
            </a:r>
            <a:r>
              <a:rPr lang="pt-BR" sz="5400">
                <a:latin typeface="Arial" charset="0"/>
              </a:rPr>
              <a:t>e</a:t>
            </a:r>
          </a:p>
          <a:p>
            <a:pPr marL="187325" indent="-187325">
              <a:lnSpc>
                <a:spcPct val="90000"/>
              </a:lnSpc>
            </a:pPr>
            <a:endParaRPr lang="pt-BR">
              <a:latin typeface="Arial" charset="0"/>
            </a:endParaRPr>
          </a:p>
          <a:p>
            <a:pPr marL="187325" indent="-187325">
              <a:lnSpc>
                <a:spcPct val="90000"/>
              </a:lnSpc>
            </a:pPr>
            <a:r>
              <a:rPr lang="pt-BR">
                <a:latin typeface="Arial" charset="0"/>
              </a:rPr>
              <a:t>	Mantenha-o atualizado</a:t>
            </a:r>
          </a:p>
          <a:p>
            <a:pPr marL="187325" indent="-187325">
              <a:lnSpc>
                <a:spcPct val="90000"/>
              </a:lnSpc>
            </a:pPr>
            <a:endParaRPr lang="pt-BR">
              <a:latin typeface="Arial" charset="0"/>
            </a:endParaRPr>
          </a:p>
        </p:txBody>
      </p:sp>
      <p:graphicFrame>
        <p:nvGraphicFramePr>
          <p:cNvPr id="565253" name="Object 5"/>
          <p:cNvGraphicFramePr>
            <a:graphicFrameLocks noChangeAspect="1"/>
          </p:cNvGraphicFramePr>
          <p:nvPr/>
        </p:nvGraphicFramePr>
        <p:xfrm>
          <a:off x="6113464" y="2362200"/>
          <a:ext cx="3767137" cy="3944938"/>
        </p:xfrm>
        <a:graphic>
          <a:graphicData uri="http://schemas.openxmlformats.org/presentationml/2006/ole">
            <mc:AlternateContent xmlns:mc="http://schemas.openxmlformats.org/markup-compatibility/2006">
              <mc:Choice xmlns:v="urn:schemas-microsoft-com:vml" Requires="v">
                <p:oleObj spid="_x0000_s10243" name="CorelPhotoPaint.Image.8" r:id="rId4" imgW="2425397" imgH="2539683" progId="">
                  <p:embed/>
                </p:oleObj>
              </mc:Choice>
              <mc:Fallback>
                <p:oleObj name="CorelPhotoPaint.Image.8" r:id="rId4" imgW="2425397" imgH="2539683" progId="">
                  <p:embed/>
                  <p:pic>
                    <p:nvPicPr>
                      <p:cNvPr id="56525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3464" y="2362200"/>
                        <a:ext cx="3767137" cy="3944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12760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title"/>
          </p:nvPr>
        </p:nvSpPr>
        <p:spPr/>
        <p:txBody>
          <a:bodyPr/>
          <a:lstStyle/>
          <a:p>
            <a:r>
              <a:rPr lang="pt-BR"/>
              <a:t>As defesas</a:t>
            </a:r>
          </a:p>
        </p:txBody>
      </p:sp>
      <p:sp>
        <p:nvSpPr>
          <p:cNvPr id="566275" name="Rectangle 3"/>
          <p:cNvSpPr>
            <a:spLocks noGrp="1" noChangeArrowheads="1"/>
          </p:cNvSpPr>
          <p:nvPr>
            <p:ph type="body" idx="1"/>
          </p:nvPr>
        </p:nvSpPr>
        <p:spPr>
          <a:xfrm>
            <a:off x="2209800" y="1981200"/>
            <a:ext cx="7772400" cy="4471988"/>
          </a:xfrm>
          <a:noFill/>
          <a:ln/>
        </p:spPr>
        <p:txBody>
          <a:bodyPr/>
          <a:lstStyle/>
          <a:p>
            <a:pPr>
              <a:lnSpc>
                <a:spcPct val="70000"/>
              </a:lnSpc>
            </a:pPr>
            <a:r>
              <a:rPr lang="pt-BR" sz="2000"/>
              <a:t>Anti-vírus</a:t>
            </a:r>
          </a:p>
          <a:p>
            <a:pPr lvl="1">
              <a:lnSpc>
                <a:spcPct val="70000"/>
              </a:lnSpc>
            </a:pPr>
            <a:r>
              <a:rPr lang="pt-BR" sz="1800"/>
              <a:t>Operam procurando “por assinaturas” de rotinas daninhas conhecidas</a:t>
            </a:r>
          </a:p>
          <a:p>
            <a:pPr lvl="1">
              <a:lnSpc>
                <a:spcPct val="70000"/>
              </a:lnSpc>
            </a:pPr>
            <a:r>
              <a:rPr lang="pt-BR" sz="1800"/>
              <a:t>Deve ser mantido atualizado (novos vírus surgem todos os dias)</a:t>
            </a:r>
          </a:p>
          <a:p>
            <a:pPr lvl="1">
              <a:lnSpc>
                <a:spcPct val="70000"/>
              </a:lnSpc>
            </a:pPr>
            <a:endParaRPr lang="pt-BR" sz="1800"/>
          </a:p>
          <a:p>
            <a:pPr>
              <a:lnSpc>
                <a:spcPct val="70000"/>
              </a:lnSpc>
            </a:pPr>
            <a:r>
              <a:rPr lang="pt-BR" sz="2000"/>
              <a:t>Anti-vírus</a:t>
            </a:r>
          </a:p>
          <a:p>
            <a:pPr lvl="1">
              <a:lnSpc>
                <a:spcPct val="70000"/>
              </a:lnSpc>
            </a:pPr>
            <a:r>
              <a:rPr lang="pt-BR" sz="1800"/>
              <a:t>Uma necessidade para o mundo Windows</a:t>
            </a:r>
          </a:p>
          <a:p>
            <a:pPr lvl="1">
              <a:lnSpc>
                <a:spcPct val="70000"/>
              </a:lnSpc>
            </a:pPr>
            <a:r>
              <a:rPr lang="pt-BR" sz="1800"/>
              <a:t>Dispensáveis para ambiente Unix/Linux</a:t>
            </a:r>
          </a:p>
          <a:p>
            <a:pPr lvl="1">
              <a:lnSpc>
                <a:spcPct val="70000"/>
              </a:lnSpc>
            </a:pPr>
            <a:r>
              <a:rPr lang="pt-BR" sz="1800"/>
              <a:t>É bom se o servidor de e-mail incorpora um anti-vírus</a:t>
            </a:r>
          </a:p>
          <a:p>
            <a:pPr lvl="1">
              <a:lnSpc>
                <a:spcPct val="70000"/>
              </a:lnSpc>
            </a:pPr>
            <a:endParaRPr lang="pt-BR" sz="1800"/>
          </a:p>
          <a:p>
            <a:pPr>
              <a:lnSpc>
                <a:spcPct val="70000"/>
              </a:lnSpc>
            </a:pPr>
            <a:r>
              <a:rPr lang="pt-BR" sz="2000"/>
              <a:t>Exemplos </a:t>
            </a:r>
          </a:p>
          <a:p>
            <a:pPr lvl="1">
              <a:lnSpc>
                <a:spcPct val="70000"/>
              </a:lnSpc>
            </a:pPr>
            <a:r>
              <a:rPr lang="en-US" sz="1800"/>
              <a:t>Norton AntiVirus (www.norton.com)</a:t>
            </a:r>
          </a:p>
          <a:p>
            <a:pPr lvl="1">
              <a:lnSpc>
                <a:spcPct val="70000"/>
              </a:lnSpc>
            </a:pPr>
            <a:r>
              <a:rPr lang="en-US" sz="1800"/>
              <a:t>McAfee VirusScan (www.mcafee.com)</a:t>
            </a:r>
          </a:p>
          <a:p>
            <a:pPr lvl="1">
              <a:lnSpc>
                <a:spcPct val="70000"/>
              </a:lnSpc>
            </a:pPr>
            <a:r>
              <a:rPr lang="en-US" sz="1800"/>
              <a:t>AVG AntiVirus (free, www.grisoft.com)</a:t>
            </a:r>
          </a:p>
          <a:p>
            <a:pPr lvl="1">
              <a:lnSpc>
                <a:spcPct val="70000"/>
              </a:lnSpc>
            </a:pPr>
            <a:r>
              <a:rPr lang="en-US" sz="1800"/>
              <a:t>Avast (www.avast.com)</a:t>
            </a:r>
            <a:endParaRPr lang="pt-BR" sz="1800"/>
          </a:p>
        </p:txBody>
      </p:sp>
    </p:spTree>
    <p:extLst>
      <p:ext uri="{BB962C8B-B14F-4D97-AF65-F5344CB8AC3E}">
        <p14:creationId xmlns:p14="http://schemas.microsoft.com/office/powerpoint/2010/main" val="965297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ChangeArrowheads="1"/>
          </p:cNvSpPr>
          <p:nvPr/>
        </p:nvSpPr>
        <p:spPr bwMode="auto">
          <a:xfrm>
            <a:off x="2667000" y="685800"/>
            <a:ext cx="7162800" cy="457200"/>
          </a:xfrm>
          <a:prstGeom prst="rect">
            <a:avLst/>
          </a:prstGeom>
          <a:noFill/>
          <a:ln w="9525">
            <a:noFill/>
            <a:miter lim="800000"/>
            <a:headEnd/>
            <a:tailEnd/>
          </a:ln>
          <a:effectLst/>
        </p:spPr>
        <p:txBody>
          <a:bodyPr lIns="92075" tIns="46038" rIns="92075" bIns="46038" anchor="ctr"/>
          <a:lstStyle/>
          <a:p>
            <a:pPr algn="ctr">
              <a:lnSpc>
                <a:spcPct val="90000"/>
              </a:lnSpc>
            </a:pPr>
            <a:r>
              <a:rPr lang="pt-BR" sz="2800" b="1">
                <a:solidFill>
                  <a:schemeClr val="tx2"/>
                </a:solidFill>
                <a:latin typeface="Arial" charset="0"/>
              </a:rPr>
              <a:t>As Defesas</a:t>
            </a:r>
          </a:p>
        </p:txBody>
      </p:sp>
      <p:sp>
        <p:nvSpPr>
          <p:cNvPr id="568323" name="Text Box 3"/>
          <p:cNvSpPr txBox="1">
            <a:spLocks noChangeArrowheads="1"/>
          </p:cNvSpPr>
          <p:nvPr/>
        </p:nvSpPr>
        <p:spPr bwMode="auto">
          <a:xfrm>
            <a:off x="1905000" y="1905000"/>
            <a:ext cx="3810000" cy="840230"/>
          </a:xfrm>
          <a:prstGeom prst="rect">
            <a:avLst/>
          </a:prstGeom>
          <a:noFill/>
          <a:ln w="12700">
            <a:noFill/>
            <a:miter lim="800000"/>
            <a:headEnd type="none" w="sm" len="sm"/>
            <a:tailEnd type="none" w="sm" len="sm"/>
          </a:ln>
          <a:effectLst/>
        </p:spPr>
        <p:txBody>
          <a:bodyPr>
            <a:spAutoFit/>
          </a:bodyPr>
          <a:lstStyle/>
          <a:p>
            <a:pPr marL="187325" indent="-187325">
              <a:lnSpc>
                <a:spcPct val="90000"/>
              </a:lnSpc>
            </a:pPr>
            <a:r>
              <a:rPr lang="pt-BR">
                <a:latin typeface="Arial" charset="0"/>
              </a:rPr>
              <a:t>Três:</a:t>
            </a:r>
          </a:p>
          <a:p>
            <a:pPr marL="187325" indent="-187325">
              <a:lnSpc>
                <a:spcPct val="90000"/>
              </a:lnSpc>
            </a:pPr>
            <a:endParaRPr lang="pt-BR">
              <a:latin typeface="Arial" charset="0"/>
            </a:endParaRPr>
          </a:p>
          <a:p>
            <a:pPr marL="187325" indent="-187325">
              <a:lnSpc>
                <a:spcPct val="90000"/>
              </a:lnSpc>
            </a:pPr>
            <a:r>
              <a:rPr lang="pt-BR">
                <a:latin typeface="Arial" charset="0"/>
              </a:rPr>
              <a:t>	Instale um detetor de spyware</a:t>
            </a:r>
          </a:p>
        </p:txBody>
      </p:sp>
      <p:graphicFrame>
        <p:nvGraphicFramePr>
          <p:cNvPr id="568326" name="Object 6"/>
          <p:cNvGraphicFramePr>
            <a:graphicFrameLocks noChangeAspect="1"/>
          </p:cNvGraphicFramePr>
          <p:nvPr/>
        </p:nvGraphicFramePr>
        <p:xfrm>
          <a:off x="5562600" y="2667000"/>
          <a:ext cx="4635500" cy="3327400"/>
        </p:xfrm>
        <a:graphic>
          <a:graphicData uri="http://schemas.openxmlformats.org/presentationml/2006/ole">
            <mc:AlternateContent xmlns:mc="http://schemas.openxmlformats.org/markup-compatibility/2006">
              <mc:Choice xmlns:v="urn:schemas-microsoft-com:vml" Requires="v">
                <p:oleObj spid="_x0000_s11267" name="CorelPhotoPaint.Image.8" r:id="rId4" imgW="4634921" imgH="3326984" progId="">
                  <p:embed/>
                </p:oleObj>
              </mc:Choice>
              <mc:Fallback>
                <p:oleObj name="CorelPhotoPaint.Image.8" r:id="rId4" imgW="4634921" imgH="3326984" progId="">
                  <p:embed/>
                  <p:pic>
                    <p:nvPicPr>
                      <p:cNvPr id="56832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2667000"/>
                        <a:ext cx="4635500" cy="332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82396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p:txBody>
          <a:bodyPr/>
          <a:lstStyle/>
          <a:p>
            <a:r>
              <a:rPr lang="pt-BR"/>
              <a:t>As defesas</a:t>
            </a:r>
          </a:p>
        </p:txBody>
      </p:sp>
      <p:sp>
        <p:nvSpPr>
          <p:cNvPr id="569347" name="Rectangle 3"/>
          <p:cNvSpPr>
            <a:spLocks noGrp="1" noChangeArrowheads="1"/>
          </p:cNvSpPr>
          <p:nvPr>
            <p:ph type="body" idx="1"/>
          </p:nvPr>
        </p:nvSpPr>
        <p:spPr>
          <a:xfrm>
            <a:off x="2133600" y="1752600"/>
            <a:ext cx="7772400" cy="4114800"/>
          </a:xfrm>
          <a:noFill/>
          <a:ln/>
        </p:spPr>
        <p:txBody>
          <a:bodyPr>
            <a:normAutofit fontScale="92500" lnSpcReduction="10000"/>
          </a:bodyPr>
          <a:lstStyle/>
          <a:p>
            <a:r>
              <a:rPr lang="pt-BR" b="0"/>
              <a:t>Detetores de spyware</a:t>
            </a:r>
          </a:p>
          <a:p>
            <a:pPr lvl="1"/>
            <a:r>
              <a:rPr lang="pt-BR" b="0"/>
              <a:t>Operam procurando por programas ou arquivos que se instalaram sem a permissão do usuário</a:t>
            </a:r>
          </a:p>
          <a:p>
            <a:pPr lvl="1"/>
            <a:r>
              <a:rPr lang="pt-BR" b="0"/>
              <a:t>Servem para detectar cavalos de tróia, key-loggers, adware, cookies espiões, etc….</a:t>
            </a:r>
          </a:p>
          <a:p>
            <a:pPr lvl="1"/>
            <a:r>
              <a:rPr lang="pt-BR" b="0"/>
              <a:t>Deve ser mantido atualizado (novos spywares surgem todos os dias)</a:t>
            </a:r>
          </a:p>
          <a:p>
            <a:pPr lvl="1"/>
            <a:r>
              <a:rPr lang="pt-BR" b="0"/>
              <a:t>Mas cuidado com o grau de neurose dos detetores!</a:t>
            </a:r>
          </a:p>
          <a:p>
            <a:r>
              <a:rPr lang="pt-BR" b="0"/>
              <a:t>Exemplos</a:t>
            </a:r>
          </a:p>
          <a:p>
            <a:pPr lvl="1"/>
            <a:r>
              <a:rPr lang="pt-BR" b="0"/>
              <a:t>Spybot Search and Destroy (security.kolla.de)</a:t>
            </a:r>
          </a:p>
          <a:p>
            <a:pPr lvl="1"/>
            <a:r>
              <a:rPr lang="pt-BR" b="0"/>
              <a:t>Ad-Aware (www.lavasoft.nu)</a:t>
            </a:r>
          </a:p>
          <a:p>
            <a:pPr lvl="1"/>
            <a:r>
              <a:rPr lang="pt-BR" b="0"/>
              <a:t>www.sysinfo.org (Windows: o que está rodando?!??)</a:t>
            </a:r>
          </a:p>
        </p:txBody>
      </p:sp>
    </p:spTree>
    <p:extLst>
      <p:ext uri="{BB962C8B-B14F-4D97-AF65-F5344CB8AC3E}">
        <p14:creationId xmlns:p14="http://schemas.microsoft.com/office/powerpoint/2010/main" val="4276708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ChangeArrowheads="1"/>
          </p:cNvSpPr>
          <p:nvPr/>
        </p:nvSpPr>
        <p:spPr bwMode="auto">
          <a:xfrm>
            <a:off x="2667000" y="685800"/>
            <a:ext cx="7162800" cy="457200"/>
          </a:xfrm>
          <a:prstGeom prst="rect">
            <a:avLst/>
          </a:prstGeom>
          <a:noFill/>
          <a:ln w="9525">
            <a:noFill/>
            <a:miter lim="800000"/>
            <a:headEnd/>
            <a:tailEnd/>
          </a:ln>
          <a:effectLst/>
        </p:spPr>
        <p:txBody>
          <a:bodyPr lIns="92075" tIns="46038" rIns="92075" bIns="46038" anchor="ctr"/>
          <a:lstStyle/>
          <a:p>
            <a:pPr algn="ctr">
              <a:lnSpc>
                <a:spcPct val="90000"/>
              </a:lnSpc>
            </a:pPr>
            <a:r>
              <a:rPr lang="pt-BR" sz="2800" b="1">
                <a:solidFill>
                  <a:schemeClr val="tx2"/>
                </a:solidFill>
                <a:latin typeface="Arial" charset="0"/>
              </a:rPr>
              <a:t>As Defesas</a:t>
            </a:r>
          </a:p>
        </p:txBody>
      </p:sp>
      <p:sp>
        <p:nvSpPr>
          <p:cNvPr id="570371" name="Text Box 3"/>
          <p:cNvSpPr txBox="1">
            <a:spLocks noChangeArrowheads="1"/>
          </p:cNvSpPr>
          <p:nvPr/>
        </p:nvSpPr>
        <p:spPr bwMode="auto">
          <a:xfrm>
            <a:off x="1905000" y="1905001"/>
            <a:ext cx="3810000" cy="2086725"/>
          </a:xfrm>
          <a:prstGeom prst="rect">
            <a:avLst/>
          </a:prstGeom>
          <a:noFill/>
          <a:ln w="12700">
            <a:noFill/>
            <a:miter lim="800000"/>
            <a:headEnd type="none" w="sm" len="sm"/>
            <a:tailEnd type="none" w="sm" len="sm"/>
          </a:ln>
          <a:effectLst/>
        </p:spPr>
        <p:txBody>
          <a:bodyPr>
            <a:spAutoFit/>
          </a:bodyPr>
          <a:lstStyle/>
          <a:p>
            <a:pPr marL="187325" indent="-187325">
              <a:lnSpc>
                <a:spcPct val="90000"/>
              </a:lnSpc>
            </a:pPr>
            <a:r>
              <a:rPr lang="pt-BR">
                <a:latin typeface="Arial" charset="0"/>
              </a:rPr>
              <a:t>Quatro:</a:t>
            </a:r>
          </a:p>
          <a:p>
            <a:pPr marL="187325" indent="-187325">
              <a:lnSpc>
                <a:spcPct val="90000"/>
              </a:lnSpc>
            </a:pPr>
            <a:endParaRPr lang="pt-BR">
              <a:latin typeface="Arial" charset="0"/>
            </a:endParaRPr>
          </a:p>
          <a:p>
            <a:pPr marL="187325" indent="-187325">
              <a:lnSpc>
                <a:spcPct val="90000"/>
              </a:lnSpc>
            </a:pPr>
            <a:r>
              <a:rPr lang="pt-BR">
                <a:latin typeface="Arial" charset="0"/>
              </a:rPr>
              <a:t>	Instale um firewall</a:t>
            </a:r>
          </a:p>
          <a:p>
            <a:pPr marL="187325" indent="-187325">
              <a:lnSpc>
                <a:spcPct val="90000"/>
              </a:lnSpc>
            </a:pPr>
            <a:endParaRPr lang="pt-BR">
              <a:latin typeface="Arial" charset="0"/>
            </a:endParaRPr>
          </a:p>
          <a:p>
            <a:pPr marL="187325" indent="-187325">
              <a:lnSpc>
                <a:spcPct val="90000"/>
              </a:lnSpc>
            </a:pPr>
            <a:r>
              <a:rPr lang="pt-BR">
                <a:latin typeface="Arial" charset="0"/>
              </a:rPr>
              <a:t>	e/ou</a:t>
            </a:r>
          </a:p>
          <a:p>
            <a:pPr marL="187325" indent="-187325">
              <a:lnSpc>
                <a:spcPct val="90000"/>
              </a:lnSpc>
            </a:pPr>
            <a:endParaRPr lang="pt-BR">
              <a:latin typeface="Arial" charset="0"/>
            </a:endParaRPr>
          </a:p>
          <a:p>
            <a:pPr marL="187325" indent="-187325">
              <a:lnSpc>
                <a:spcPct val="90000"/>
              </a:lnSpc>
            </a:pPr>
            <a:r>
              <a:rPr lang="pt-BR">
                <a:latin typeface="Arial" charset="0"/>
              </a:rPr>
              <a:t>	um firewall pessoal</a:t>
            </a:r>
          </a:p>
          <a:p>
            <a:pPr marL="187325" indent="-187325">
              <a:lnSpc>
                <a:spcPct val="90000"/>
              </a:lnSpc>
            </a:pPr>
            <a:endParaRPr lang="pt-BR">
              <a:latin typeface="Arial" charset="0"/>
            </a:endParaRPr>
          </a:p>
        </p:txBody>
      </p:sp>
      <p:graphicFrame>
        <p:nvGraphicFramePr>
          <p:cNvPr id="570373" name="Object 5"/>
          <p:cNvGraphicFramePr>
            <a:graphicFrameLocks noChangeAspect="1"/>
          </p:cNvGraphicFramePr>
          <p:nvPr/>
        </p:nvGraphicFramePr>
        <p:xfrm>
          <a:off x="5562600" y="2895600"/>
          <a:ext cx="3810000" cy="3454400"/>
        </p:xfrm>
        <a:graphic>
          <a:graphicData uri="http://schemas.openxmlformats.org/presentationml/2006/ole">
            <mc:AlternateContent xmlns:mc="http://schemas.openxmlformats.org/markup-compatibility/2006">
              <mc:Choice xmlns:v="urn:schemas-microsoft-com:vml" Requires="v">
                <p:oleObj spid="_x0000_s12291" name="CorelPhotoPaint.Image.8" r:id="rId4" imgW="3809524" imgH="3453968" progId="">
                  <p:embed/>
                </p:oleObj>
              </mc:Choice>
              <mc:Fallback>
                <p:oleObj name="CorelPhotoPaint.Image.8" r:id="rId4" imgW="3809524" imgH="3453968" progId="">
                  <p:embed/>
                  <p:pic>
                    <p:nvPicPr>
                      <p:cNvPr id="57037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2895600"/>
                        <a:ext cx="3810000" cy="345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65606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p:cNvSpPr>
            <a:spLocks noGrp="1" noChangeArrowheads="1"/>
          </p:cNvSpPr>
          <p:nvPr>
            <p:ph type="title"/>
          </p:nvPr>
        </p:nvSpPr>
        <p:spPr/>
        <p:txBody>
          <a:bodyPr/>
          <a:lstStyle/>
          <a:p>
            <a:r>
              <a:rPr lang="pt-BR"/>
              <a:t>As defesas</a:t>
            </a:r>
          </a:p>
        </p:txBody>
      </p:sp>
      <p:sp>
        <p:nvSpPr>
          <p:cNvPr id="571395" name="Rectangle 3"/>
          <p:cNvSpPr>
            <a:spLocks noGrp="1" noChangeArrowheads="1"/>
          </p:cNvSpPr>
          <p:nvPr>
            <p:ph type="body" idx="1"/>
          </p:nvPr>
        </p:nvSpPr>
        <p:spPr>
          <a:noFill/>
          <a:ln/>
        </p:spPr>
        <p:txBody>
          <a:bodyPr/>
          <a:lstStyle/>
          <a:p>
            <a:r>
              <a:rPr lang="pt-BR" b="0"/>
              <a:t>Firewall</a:t>
            </a:r>
          </a:p>
          <a:p>
            <a:pPr lvl="1"/>
            <a:r>
              <a:rPr lang="pt-BR" b="0"/>
              <a:t>Absolutamente necessário em uma conexão com a Internet</a:t>
            </a:r>
          </a:p>
          <a:p>
            <a:pPr lvl="1"/>
            <a:r>
              <a:rPr lang="pt-BR" b="0"/>
              <a:t>Necessário independente de plataforma (Linux, Windows, modems ADSL)</a:t>
            </a:r>
          </a:p>
          <a:p>
            <a:pPr lvl="1"/>
            <a:r>
              <a:rPr lang="pt-BR" b="0"/>
              <a:t>Realiza controle de tráfego</a:t>
            </a:r>
          </a:p>
          <a:p>
            <a:pPr lvl="1"/>
            <a:r>
              <a:rPr lang="pt-BR" b="0"/>
              <a:t>Impede tráfego entrante indesejado</a:t>
            </a:r>
          </a:p>
          <a:p>
            <a:pPr lvl="1"/>
            <a:r>
              <a:rPr lang="pt-BR" b="0"/>
              <a:t>Monitora tráfego de saída</a:t>
            </a:r>
          </a:p>
          <a:p>
            <a:pPr lvl="1"/>
            <a:r>
              <a:rPr lang="pt-BR" b="0"/>
              <a:t>Firewalls em roteadores não tornam firewalls pessoais supérfluos (defesa em profundidade)</a:t>
            </a:r>
          </a:p>
        </p:txBody>
      </p:sp>
    </p:spTree>
    <p:extLst>
      <p:ext uri="{BB962C8B-B14F-4D97-AF65-F5344CB8AC3E}">
        <p14:creationId xmlns:p14="http://schemas.microsoft.com/office/powerpoint/2010/main" val="3132707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p:txBody>
          <a:bodyPr/>
          <a:lstStyle/>
          <a:p>
            <a:r>
              <a:rPr lang="pt-BR"/>
              <a:t>As defesas</a:t>
            </a:r>
          </a:p>
        </p:txBody>
      </p:sp>
      <p:sp>
        <p:nvSpPr>
          <p:cNvPr id="572419" name="Rectangle 3"/>
          <p:cNvSpPr>
            <a:spLocks noGrp="1" noChangeArrowheads="1"/>
          </p:cNvSpPr>
          <p:nvPr>
            <p:ph type="body" idx="1"/>
          </p:nvPr>
        </p:nvSpPr>
        <p:spPr>
          <a:noFill/>
          <a:ln/>
        </p:spPr>
        <p:txBody>
          <a:bodyPr/>
          <a:lstStyle/>
          <a:p>
            <a:r>
              <a:rPr lang="pt-BR" b="0"/>
              <a:t>Firewall</a:t>
            </a:r>
          </a:p>
          <a:p>
            <a:pPr lvl="1"/>
            <a:r>
              <a:rPr lang="pt-BR" b="0"/>
              <a:t>Não é “plug-and-play”</a:t>
            </a:r>
          </a:p>
          <a:p>
            <a:pPr lvl="1"/>
            <a:r>
              <a:rPr lang="pt-BR" b="0"/>
              <a:t>Necessita de regras de filtragem</a:t>
            </a:r>
          </a:p>
          <a:p>
            <a:pPr lvl="1"/>
            <a:r>
              <a:rPr lang="pt-BR" b="0"/>
              <a:t>Deve ser configurado de acordo com o tráfego</a:t>
            </a:r>
          </a:p>
          <a:p>
            <a:pPr lvl="1"/>
            <a:r>
              <a:rPr lang="pt-BR" b="0"/>
              <a:t>Vantagem de um firewall pessoal: conhecimento sobre o processo sendo acessado (e o usuário)</a:t>
            </a:r>
          </a:p>
          <a:p>
            <a:pPr lvl="1"/>
            <a:r>
              <a:rPr lang="pt-BR" b="0"/>
              <a:t>Serve como bloqueio para analisadores de vulnerabilidades e varreduras de porta</a:t>
            </a:r>
          </a:p>
          <a:p>
            <a:pPr lvl="1"/>
            <a:r>
              <a:rPr lang="pt-BR" b="0"/>
              <a:t>Bem configurado é uma ótima proteção</a:t>
            </a:r>
          </a:p>
          <a:p>
            <a:pPr lvl="1"/>
            <a:r>
              <a:rPr lang="pt-BR" b="0"/>
              <a:t>Mal configurado é uma dor de cabeça</a:t>
            </a:r>
          </a:p>
          <a:p>
            <a:pPr lvl="1"/>
            <a:endParaRPr lang="pt-BR" b="0"/>
          </a:p>
        </p:txBody>
      </p:sp>
    </p:spTree>
    <p:extLst>
      <p:ext uri="{BB962C8B-B14F-4D97-AF65-F5344CB8AC3E}">
        <p14:creationId xmlns:p14="http://schemas.microsoft.com/office/powerpoint/2010/main" val="52072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ChangeArrowheads="1"/>
          </p:cNvSpPr>
          <p:nvPr>
            <p:ph type="title"/>
          </p:nvPr>
        </p:nvSpPr>
        <p:spPr/>
        <p:txBody>
          <a:bodyPr/>
          <a:lstStyle/>
          <a:p>
            <a:r>
              <a:rPr lang="pt-BR"/>
              <a:t>As defesas</a:t>
            </a:r>
          </a:p>
        </p:txBody>
      </p:sp>
      <p:sp>
        <p:nvSpPr>
          <p:cNvPr id="573443" name="Rectangle 3"/>
          <p:cNvSpPr>
            <a:spLocks noGrp="1" noChangeArrowheads="1"/>
          </p:cNvSpPr>
          <p:nvPr>
            <p:ph type="body" idx="1"/>
          </p:nvPr>
        </p:nvSpPr>
        <p:spPr>
          <a:noFill/>
          <a:ln/>
        </p:spPr>
        <p:txBody>
          <a:bodyPr/>
          <a:lstStyle/>
          <a:p>
            <a:r>
              <a:rPr lang="pt-BR" b="0" dirty="0"/>
              <a:t>Firewall – Exemplos</a:t>
            </a:r>
          </a:p>
          <a:p>
            <a:pPr lvl="1"/>
            <a:r>
              <a:rPr lang="pt-BR" b="0" dirty="0"/>
              <a:t>Linux : </a:t>
            </a:r>
            <a:r>
              <a:rPr lang="pt-BR" b="0" dirty="0" err="1"/>
              <a:t>iptables</a:t>
            </a:r>
            <a:r>
              <a:rPr lang="pt-BR" b="0" dirty="0"/>
              <a:t>/</a:t>
            </a:r>
            <a:r>
              <a:rPr lang="pt-BR" b="0" dirty="0" err="1"/>
              <a:t>netfilter</a:t>
            </a:r>
            <a:endParaRPr lang="pt-BR" b="0" dirty="0"/>
          </a:p>
          <a:p>
            <a:pPr lvl="1"/>
            <a:r>
              <a:rPr lang="pt-BR" b="0" dirty="0" err="1"/>
              <a:t>Microtik-Routers</a:t>
            </a:r>
            <a:endParaRPr lang="pt-BR" b="0" dirty="0"/>
          </a:p>
          <a:p>
            <a:pPr lvl="1"/>
            <a:r>
              <a:rPr lang="pt-BR" b="0" dirty="0"/>
              <a:t>Windows:</a:t>
            </a:r>
          </a:p>
          <a:p>
            <a:pPr lvl="1">
              <a:buFontTx/>
              <a:buNone/>
            </a:pPr>
            <a:r>
              <a:rPr lang="pt-BR" b="0" dirty="0"/>
              <a:t>	Zone </a:t>
            </a:r>
            <a:r>
              <a:rPr lang="pt-BR" b="0" dirty="0" err="1"/>
              <a:t>Alarm</a:t>
            </a:r>
            <a:r>
              <a:rPr lang="pt-BR" b="0" dirty="0"/>
              <a:t> (www.zonelabs.com)</a:t>
            </a:r>
          </a:p>
          <a:p>
            <a:pPr lvl="1">
              <a:buFontTx/>
              <a:buNone/>
            </a:pPr>
            <a:r>
              <a:rPr lang="pt-BR" b="0" dirty="0"/>
              <a:t>	McAfee Firewall</a:t>
            </a:r>
          </a:p>
          <a:p>
            <a:pPr lvl="1">
              <a:buFontTx/>
              <a:buNone/>
            </a:pPr>
            <a:r>
              <a:rPr lang="pt-BR" b="0" dirty="0"/>
              <a:t>	Norton Internet </a:t>
            </a:r>
            <a:r>
              <a:rPr lang="pt-BR" b="0" dirty="0" err="1"/>
              <a:t>Security</a:t>
            </a:r>
            <a:endParaRPr lang="pt-BR" b="0" dirty="0"/>
          </a:p>
          <a:p>
            <a:pPr lvl="1">
              <a:buFontTx/>
              <a:buNone/>
            </a:pPr>
            <a:r>
              <a:rPr lang="pt-BR" b="0" dirty="0"/>
              <a:t>	</a:t>
            </a:r>
            <a:r>
              <a:rPr lang="pt-BR" b="0" dirty="0" err="1"/>
              <a:t>Kerio</a:t>
            </a:r>
            <a:r>
              <a:rPr lang="pt-BR" b="0" dirty="0"/>
              <a:t> </a:t>
            </a:r>
            <a:r>
              <a:rPr lang="pt-BR" b="0" dirty="0" err="1"/>
              <a:t>Personal</a:t>
            </a:r>
            <a:r>
              <a:rPr lang="pt-BR" b="0" dirty="0"/>
              <a:t> Firewall (www.kerio.com)</a:t>
            </a:r>
          </a:p>
          <a:p>
            <a:r>
              <a:rPr lang="pt-BR" b="0" dirty="0"/>
              <a:t>ADSL: se o modem suportar filtragem, use-a!</a:t>
            </a:r>
          </a:p>
          <a:p>
            <a:pPr lvl="1">
              <a:buFontTx/>
              <a:buNone/>
            </a:pPr>
            <a:r>
              <a:rPr lang="pt-BR" b="0" dirty="0"/>
              <a:t>	(mas instale um firewall pessoal por via das dúvidas!)</a:t>
            </a:r>
          </a:p>
          <a:p>
            <a:pPr lvl="1"/>
            <a:endParaRPr lang="pt-BR" b="0" dirty="0"/>
          </a:p>
        </p:txBody>
      </p:sp>
    </p:spTree>
    <p:extLst>
      <p:ext uri="{BB962C8B-B14F-4D97-AF65-F5344CB8AC3E}">
        <p14:creationId xmlns:p14="http://schemas.microsoft.com/office/powerpoint/2010/main" val="2496300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ChangeArrowheads="1"/>
          </p:cNvSpPr>
          <p:nvPr/>
        </p:nvSpPr>
        <p:spPr bwMode="auto">
          <a:xfrm>
            <a:off x="2667000" y="685800"/>
            <a:ext cx="7162800" cy="457200"/>
          </a:xfrm>
          <a:prstGeom prst="rect">
            <a:avLst/>
          </a:prstGeom>
          <a:noFill/>
          <a:ln w="9525">
            <a:noFill/>
            <a:miter lim="800000"/>
            <a:headEnd/>
            <a:tailEnd/>
          </a:ln>
          <a:effectLst/>
        </p:spPr>
        <p:txBody>
          <a:bodyPr lIns="92075" tIns="46038" rIns="92075" bIns="46038" anchor="ctr"/>
          <a:lstStyle/>
          <a:p>
            <a:pPr algn="ctr">
              <a:lnSpc>
                <a:spcPct val="90000"/>
              </a:lnSpc>
            </a:pPr>
            <a:r>
              <a:rPr lang="pt-BR" sz="2800" b="1">
                <a:solidFill>
                  <a:schemeClr val="tx2"/>
                </a:solidFill>
                <a:latin typeface="Arial" charset="0"/>
              </a:rPr>
              <a:t>As Defesas</a:t>
            </a:r>
          </a:p>
        </p:txBody>
      </p:sp>
      <p:sp>
        <p:nvSpPr>
          <p:cNvPr id="577539" name="Text Box 3"/>
          <p:cNvSpPr txBox="1">
            <a:spLocks noChangeArrowheads="1"/>
          </p:cNvSpPr>
          <p:nvPr/>
        </p:nvSpPr>
        <p:spPr bwMode="auto">
          <a:xfrm>
            <a:off x="1905000" y="1905001"/>
            <a:ext cx="3810000" cy="1588127"/>
          </a:xfrm>
          <a:prstGeom prst="rect">
            <a:avLst/>
          </a:prstGeom>
          <a:noFill/>
          <a:ln w="12700">
            <a:noFill/>
            <a:miter lim="800000"/>
            <a:headEnd type="none" w="sm" len="sm"/>
            <a:tailEnd type="none" w="sm" len="sm"/>
          </a:ln>
          <a:effectLst/>
        </p:spPr>
        <p:txBody>
          <a:bodyPr>
            <a:spAutoFit/>
          </a:bodyPr>
          <a:lstStyle/>
          <a:p>
            <a:pPr marL="187325" indent="-187325">
              <a:lnSpc>
                <a:spcPct val="90000"/>
              </a:lnSpc>
            </a:pPr>
            <a:r>
              <a:rPr lang="pt-BR">
                <a:latin typeface="Arial" charset="0"/>
              </a:rPr>
              <a:t>Cinco:</a:t>
            </a:r>
          </a:p>
          <a:p>
            <a:pPr marL="187325" indent="-187325">
              <a:lnSpc>
                <a:spcPct val="90000"/>
              </a:lnSpc>
            </a:pPr>
            <a:endParaRPr lang="pt-BR">
              <a:latin typeface="Arial" charset="0"/>
            </a:endParaRPr>
          </a:p>
          <a:p>
            <a:pPr marL="187325" indent="-187325">
              <a:lnSpc>
                <a:spcPct val="90000"/>
              </a:lnSpc>
            </a:pPr>
            <a:r>
              <a:rPr lang="pt-BR">
                <a:latin typeface="Arial" charset="0"/>
              </a:rPr>
              <a:t>	Eduque o usuário !</a:t>
            </a:r>
          </a:p>
          <a:p>
            <a:pPr marL="187325" indent="-187325">
              <a:lnSpc>
                <a:spcPct val="90000"/>
              </a:lnSpc>
            </a:pPr>
            <a:endParaRPr lang="pt-BR">
              <a:latin typeface="Arial" charset="0"/>
            </a:endParaRPr>
          </a:p>
          <a:p>
            <a:pPr marL="187325" indent="-187325">
              <a:lnSpc>
                <a:spcPct val="90000"/>
              </a:lnSpc>
            </a:pPr>
            <a:r>
              <a:rPr lang="pt-BR">
                <a:latin typeface="Arial" charset="0"/>
              </a:rPr>
              <a:t>	</a:t>
            </a:r>
          </a:p>
          <a:p>
            <a:pPr marL="187325" indent="-187325">
              <a:lnSpc>
                <a:spcPct val="90000"/>
              </a:lnSpc>
            </a:pPr>
            <a:endParaRPr lang="pt-BR">
              <a:latin typeface="Arial" charset="0"/>
            </a:endParaRPr>
          </a:p>
        </p:txBody>
      </p:sp>
      <p:graphicFrame>
        <p:nvGraphicFramePr>
          <p:cNvPr id="577541" name="Object 5"/>
          <p:cNvGraphicFramePr>
            <a:graphicFrameLocks noChangeAspect="1"/>
          </p:cNvGraphicFramePr>
          <p:nvPr/>
        </p:nvGraphicFramePr>
        <p:xfrm>
          <a:off x="3352800" y="3200400"/>
          <a:ext cx="5995988" cy="3352800"/>
        </p:xfrm>
        <a:graphic>
          <a:graphicData uri="http://schemas.openxmlformats.org/presentationml/2006/ole">
            <mc:AlternateContent xmlns:mc="http://schemas.openxmlformats.org/markup-compatibility/2006">
              <mc:Choice xmlns:v="urn:schemas-microsoft-com:vml" Requires="v">
                <p:oleObj spid="_x0000_s13315" name="CorelPhotoPaint.Image.8" r:id="rId4" imgW="5993651" imgH="3352381" progId="">
                  <p:embed/>
                </p:oleObj>
              </mc:Choice>
              <mc:Fallback>
                <p:oleObj name="CorelPhotoPaint.Image.8" r:id="rId4" imgW="5993651" imgH="3352381" progId="">
                  <p:embed/>
                  <p:pic>
                    <p:nvPicPr>
                      <p:cNvPr id="57754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3200400"/>
                        <a:ext cx="5995988"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79378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p:cNvSpPr>
            <a:spLocks noGrp="1" noChangeArrowheads="1"/>
          </p:cNvSpPr>
          <p:nvPr>
            <p:ph type="title"/>
          </p:nvPr>
        </p:nvSpPr>
        <p:spPr/>
        <p:txBody>
          <a:bodyPr/>
          <a:lstStyle/>
          <a:p>
            <a:r>
              <a:rPr lang="pt-BR"/>
              <a:t>O Computador</a:t>
            </a:r>
          </a:p>
        </p:txBody>
      </p:sp>
      <p:sp>
        <p:nvSpPr>
          <p:cNvPr id="656387" name="Rectangle 3"/>
          <p:cNvSpPr>
            <a:spLocks noGrp="1" noChangeArrowheads="1"/>
          </p:cNvSpPr>
          <p:nvPr>
            <p:ph type="body" idx="1"/>
          </p:nvPr>
        </p:nvSpPr>
        <p:spPr>
          <a:noFill/>
          <a:ln/>
        </p:spPr>
        <p:txBody>
          <a:bodyPr/>
          <a:lstStyle/>
          <a:p>
            <a:r>
              <a:rPr lang="pt-BR" b="0"/>
              <a:t>Nos bons e velhos tempos (1950~1970)</a:t>
            </a:r>
          </a:p>
          <a:p>
            <a:pPr lvl="1"/>
            <a:r>
              <a:rPr lang="pt-BR" b="0"/>
              <a:t>Era protegido em uma torre de marfim (ok, de vidro)</a:t>
            </a:r>
          </a:p>
          <a:p>
            <a:pPr lvl="1"/>
            <a:r>
              <a:rPr lang="pt-BR" b="0"/>
              <a:t>Era utilizado por deuses (os analistas)...</a:t>
            </a:r>
          </a:p>
          <a:p>
            <a:pPr lvl="1"/>
            <a:r>
              <a:rPr lang="pt-BR" b="0"/>
              <a:t>… e operado por semi-deuses (os operadores)</a:t>
            </a:r>
          </a:p>
          <a:p>
            <a:pPr lvl="1"/>
            <a:r>
              <a:rPr lang="pt-BR" b="0"/>
              <a:t>Fora do alcançe dos mortais (os usuários)</a:t>
            </a:r>
          </a:p>
          <a:p>
            <a:pPr lvl="1"/>
            <a:r>
              <a:rPr lang="pt-BR" b="0"/>
              <a:t>Base da segurança atual: autenticação por senha, atributos de arquivos, isolamento de usuários e processos</a:t>
            </a:r>
          </a:p>
          <a:p>
            <a:pPr lvl="1"/>
            <a:endParaRPr lang="pt-BR" b="0"/>
          </a:p>
          <a:p>
            <a:pPr lvl="1"/>
            <a:endParaRPr lang="pt-BR" b="0"/>
          </a:p>
        </p:txBody>
      </p:sp>
    </p:spTree>
    <p:extLst>
      <p:ext uri="{BB962C8B-B14F-4D97-AF65-F5344CB8AC3E}">
        <p14:creationId xmlns:p14="http://schemas.microsoft.com/office/powerpoint/2010/main" val="1222528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Rectangle 2"/>
          <p:cNvSpPr>
            <a:spLocks noGrp="1" noChangeArrowheads="1"/>
          </p:cNvSpPr>
          <p:nvPr>
            <p:ph type="title"/>
          </p:nvPr>
        </p:nvSpPr>
        <p:spPr/>
        <p:txBody>
          <a:bodyPr/>
          <a:lstStyle/>
          <a:p>
            <a:r>
              <a:rPr lang="pt-BR"/>
              <a:t>As defesas</a:t>
            </a:r>
          </a:p>
        </p:txBody>
      </p:sp>
      <p:sp>
        <p:nvSpPr>
          <p:cNvPr id="578563" name="Rectangle 3"/>
          <p:cNvSpPr>
            <a:spLocks noGrp="1" noChangeArrowheads="1"/>
          </p:cNvSpPr>
          <p:nvPr>
            <p:ph type="body" idx="1"/>
          </p:nvPr>
        </p:nvSpPr>
        <p:spPr>
          <a:xfrm>
            <a:off x="1981200" y="1981200"/>
            <a:ext cx="7772400" cy="4114800"/>
          </a:xfrm>
          <a:noFill/>
          <a:ln/>
        </p:spPr>
        <p:txBody>
          <a:bodyPr/>
          <a:lstStyle/>
          <a:p>
            <a:endParaRPr lang="pt-BR" b="0"/>
          </a:p>
          <a:p>
            <a:r>
              <a:rPr lang="pt-BR" b="0"/>
              <a:t>Use bom senso!</a:t>
            </a:r>
          </a:p>
          <a:p>
            <a:endParaRPr lang="pt-BR" b="0"/>
          </a:p>
          <a:p>
            <a:r>
              <a:rPr lang="pt-BR" b="0"/>
              <a:t>Conscientizar o usuário é difícil…</a:t>
            </a:r>
          </a:p>
          <a:p>
            <a:endParaRPr lang="pt-BR" b="0"/>
          </a:p>
          <a:p>
            <a:r>
              <a:rPr lang="pt-BR" b="0"/>
              <a:t>…ainda mais quando usuário é leigo</a:t>
            </a:r>
          </a:p>
          <a:p>
            <a:endParaRPr lang="pt-BR" b="0"/>
          </a:p>
          <a:p>
            <a:r>
              <a:rPr lang="pt-BR" b="0"/>
              <a:t>Não existe patch contra estupidez</a:t>
            </a:r>
          </a:p>
        </p:txBody>
      </p:sp>
      <p:graphicFrame>
        <p:nvGraphicFramePr>
          <p:cNvPr id="578564" name="Object 4"/>
          <p:cNvGraphicFramePr>
            <a:graphicFrameLocks noChangeAspect="1"/>
          </p:cNvGraphicFramePr>
          <p:nvPr/>
        </p:nvGraphicFramePr>
        <p:xfrm>
          <a:off x="7874000" y="2667000"/>
          <a:ext cx="2794000" cy="3657600"/>
        </p:xfrm>
        <a:graphic>
          <a:graphicData uri="http://schemas.openxmlformats.org/presentationml/2006/ole">
            <mc:AlternateContent xmlns:mc="http://schemas.openxmlformats.org/markup-compatibility/2006">
              <mc:Choice xmlns:v="urn:schemas-microsoft-com:vml" Requires="v">
                <p:oleObj spid="_x0000_s14339" name="CorelPhotoPaint.Image.8" r:id="rId4" imgW="2793651" imgH="3657143" progId="">
                  <p:embed/>
                </p:oleObj>
              </mc:Choice>
              <mc:Fallback>
                <p:oleObj name="CorelPhotoPaint.Image.8" r:id="rId4" imgW="2793651" imgH="3657143" progId="">
                  <p:embed/>
                  <p:pic>
                    <p:nvPicPr>
                      <p:cNvPr id="57856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4000" y="2667000"/>
                        <a:ext cx="27940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67494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pt-BR"/>
              <a:t>As defesas</a:t>
            </a:r>
          </a:p>
        </p:txBody>
      </p:sp>
      <p:sp>
        <p:nvSpPr>
          <p:cNvPr id="582659" name="Rectangle 3"/>
          <p:cNvSpPr>
            <a:spLocks noGrp="1" noChangeArrowheads="1"/>
          </p:cNvSpPr>
          <p:nvPr>
            <p:ph type="body" idx="1"/>
          </p:nvPr>
        </p:nvSpPr>
        <p:spPr>
          <a:xfrm>
            <a:off x="2209800" y="1981200"/>
            <a:ext cx="5638800" cy="4114800"/>
          </a:xfrm>
          <a:noFill/>
          <a:ln/>
        </p:spPr>
        <p:txBody>
          <a:bodyPr/>
          <a:lstStyle/>
          <a:p>
            <a:r>
              <a:rPr lang="pt-BR" b="0"/>
              <a:t>Não acredite em todos os e-mails que ler</a:t>
            </a:r>
          </a:p>
          <a:p>
            <a:r>
              <a:rPr lang="pt-BR" b="0"/>
              <a:t>Não execute anexos a e-mail sem passar por detetores de vírus e spywares</a:t>
            </a:r>
          </a:p>
          <a:p>
            <a:r>
              <a:rPr lang="pt-BR" b="0"/>
              <a:t>Não clique em qualquer link que aparecer</a:t>
            </a:r>
          </a:p>
          <a:p>
            <a:endParaRPr lang="pt-BR" b="0"/>
          </a:p>
        </p:txBody>
      </p:sp>
      <p:graphicFrame>
        <p:nvGraphicFramePr>
          <p:cNvPr id="582660" name="Object 4"/>
          <p:cNvGraphicFramePr>
            <a:graphicFrameLocks noChangeAspect="1"/>
          </p:cNvGraphicFramePr>
          <p:nvPr/>
        </p:nvGraphicFramePr>
        <p:xfrm>
          <a:off x="7874000" y="2514600"/>
          <a:ext cx="2794000" cy="3632200"/>
        </p:xfrm>
        <a:graphic>
          <a:graphicData uri="http://schemas.openxmlformats.org/presentationml/2006/ole">
            <mc:AlternateContent xmlns:mc="http://schemas.openxmlformats.org/markup-compatibility/2006">
              <mc:Choice xmlns:v="urn:schemas-microsoft-com:vml" Requires="v">
                <p:oleObj spid="_x0000_s15363" name="CorelPhotoPaint.Image.8" r:id="rId4" imgW="2793651" imgH="3631746" progId="">
                  <p:embed/>
                </p:oleObj>
              </mc:Choice>
              <mc:Fallback>
                <p:oleObj name="CorelPhotoPaint.Image.8" r:id="rId4" imgW="2793651" imgH="3631746" progId="">
                  <p:embed/>
                  <p:pic>
                    <p:nvPicPr>
                      <p:cNvPr id="58266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4000" y="2514600"/>
                        <a:ext cx="2794000" cy="363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04325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1026"/>
          <p:cNvSpPr>
            <a:spLocks noGrp="1" noChangeArrowheads="1"/>
          </p:cNvSpPr>
          <p:nvPr>
            <p:ph type="title"/>
          </p:nvPr>
        </p:nvSpPr>
        <p:spPr/>
        <p:txBody>
          <a:bodyPr/>
          <a:lstStyle/>
          <a:p>
            <a:r>
              <a:rPr lang="pt-BR"/>
              <a:t>As defesas</a:t>
            </a:r>
          </a:p>
        </p:txBody>
      </p:sp>
      <p:sp>
        <p:nvSpPr>
          <p:cNvPr id="593923" name="Rectangle 1027"/>
          <p:cNvSpPr>
            <a:spLocks noGrp="1" noChangeArrowheads="1"/>
          </p:cNvSpPr>
          <p:nvPr>
            <p:ph type="body" idx="1"/>
          </p:nvPr>
        </p:nvSpPr>
        <p:spPr>
          <a:xfrm>
            <a:off x="2209800" y="1981200"/>
            <a:ext cx="4495800" cy="4114800"/>
          </a:xfrm>
          <a:noFill/>
          <a:ln/>
        </p:spPr>
        <p:txBody>
          <a:bodyPr/>
          <a:lstStyle/>
          <a:p>
            <a:r>
              <a:rPr lang="pt-BR" b="0"/>
              <a:t>Não forneça informação sensível (senhas, etc) para a primeira página da Internet que aparecer na sua frente</a:t>
            </a:r>
          </a:p>
          <a:p>
            <a:endParaRPr lang="pt-BR" b="0"/>
          </a:p>
          <a:p>
            <a:r>
              <a:rPr lang="pt-BR" b="0"/>
              <a:t>Use boas senhas</a:t>
            </a:r>
          </a:p>
          <a:p>
            <a:endParaRPr lang="pt-BR" b="0"/>
          </a:p>
          <a:p>
            <a:r>
              <a:rPr lang="pt-BR" b="0"/>
              <a:t>Não use a mesma senha em todos os lugares</a:t>
            </a:r>
          </a:p>
        </p:txBody>
      </p:sp>
      <p:graphicFrame>
        <p:nvGraphicFramePr>
          <p:cNvPr id="593925" name="Object 1029"/>
          <p:cNvGraphicFramePr>
            <a:graphicFrameLocks noChangeAspect="1"/>
          </p:cNvGraphicFramePr>
          <p:nvPr/>
        </p:nvGraphicFramePr>
        <p:xfrm>
          <a:off x="6629400" y="2413000"/>
          <a:ext cx="3810000" cy="4445000"/>
        </p:xfrm>
        <a:graphic>
          <a:graphicData uri="http://schemas.openxmlformats.org/presentationml/2006/ole">
            <mc:AlternateContent xmlns:mc="http://schemas.openxmlformats.org/markup-compatibility/2006">
              <mc:Choice xmlns:v="urn:schemas-microsoft-com:vml" Requires="v">
                <p:oleObj spid="_x0000_s16387" name="CorelPhotoPaint.Image.8" r:id="rId4" imgW="3809524" imgH="4444444" progId="">
                  <p:embed/>
                </p:oleObj>
              </mc:Choice>
              <mc:Fallback>
                <p:oleObj name="CorelPhotoPaint.Image.8" r:id="rId4" imgW="3809524" imgH="4444444" progId="">
                  <p:embed/>
                  <p:pic>
                    <p:nvPicPr>
                      <p:cNvPr id="593925" name="Object 10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2413000"/>
                        <a:ext cx="3810000" cy="444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85692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Rectangle 2"/>
          <p:cNvSpPr>
            <a:spLocks noGrp="1" noChangeArrowheads="1"/>
          </p:cNvSpPr>
          <p:nvPr>
            <p:ph type="title"/>
          </p:nvPr>
        </p:nvSpPr>
        <p:spPr/>
        <p:txBody>
          <a:bodyPr/>
          <a:lstStyle/>
          <a:p>
            <a:r>
              <a:rPr lang="pt-BR"/>
              <a:t>As defesas</a:t>
            </a:r>
          </a:p>
        </p:txBody>
      </p:sp>
      <p:sp>
        <p:nvSpPr>
          <p:cNvPr id="661507" name="Rectangle 3"/>
          <p:cNvSpPr>
            <a:spLocks noGrp="1" noChangeArrowheads="1"/>
          </p:cNvSpPr>
          <p:nvPr>
            <p:ph type="body" idx="1"/>
          </p:nvPr>
        </p:nvSpPr>
        <p:spPr>
          <a:xfrm>
            <a:off x="2133600" y="1371600"/>
            <a:ext cx="6705600" cy="4114800"/>
          </a:xfrm>
          <a:noFill/>
          <a:ln/>
        </p:spPr>
        <p:txBody>
          <a:bodyPr>
            <a:normAutofit lnSpcReduction="10000"/>
          </a:bodyPr>
          <a:lstStyle/>
          <a:p>
            <a:r>
              <a:rPr lang="pt-BR" b="0"/>
              <a:t>Aprenda a reconhecer um site seguro </a:t>
            </a:r>
          </a:p>
          <a:p>
            <a:pPr lvl="1">
              <a:buFontTx/>
              <a:buNone/>
            </a:pPr>
            <a:r>
              <a:rPr lang="pt-BR" b="0"/>
              <a:t>	</a:t>
            </a:r>
          </a:p>
          <a:p>
            <a:r>
              <a:rPr lang="pt-BR" b="0"/>
              <a:t>https ?</a:t>
            </a:r>
          </a:p>
          <a:p>
            <a:endParaRPr lang="pt-BR" b="0"/>
          </a:p>
          <a:p>
            <a:r>
              <a:rPr lang="pt-BR" b="0"/>
              <a:t>conexão </a:t>
            </a:r>
          </a:p>
          <a:p>
            <a:pPr>
              <a:buFontTx/>
              <a:buNone/>
            </a:pPr>
            <a:r>
              <a:rPr lang="pt-BR" b="0"/>
              <a:t>    segura ?</a:t>
            </a:r>
          </a:p>
          <a:p>
            <a:pPr>
              <a:buFontTx/>
              <a:buNone/>
            </a:pPr>
            <a:endParaRPr lang="pt-BR" b="0"/>
          </a:p>
          <a:p>
            <a:r>
              <a:rPr lang="pt-BR" b="0"/>
              <a:t>página</a:t>
            </a:r>
          </a:p>
          <a:p>
            <a:pPr>
              <a:buFontTx/>
              <a:buNone/>
            </a:pPr>
            <a:r>
              <a:rPr lang="pt-BR" b="0"/>
              <a:t>	normal?</a:t>
            </a:r>
          </a:p>
        </p:txBody>
      </p:sp>
      <p:graphicFrame>
        <p:nvGraphicFramePr>
          <p:cNvPr id="661508" name="Object 4"/>
          <p:cNvGraphicFramePr>
            <a:graphicFrameLocks noChangeAspect="1"/>
          </p:cNvGraphicFramePr>
          <p:nvPr/>
        </p:nvGraphicFramePr>
        <p:xfrm>
          <a:off x="4114800" y="1828801"/>
          <a:ext cx="6324600" cy="4818063"/>
        </p:xfrm>
        <a:graphic>
          <a:graphicData uri="http://schemas.openxmlformats.org/presentationml/2006/ole">
            <mc:AlternateContent xmlns:mc="http://schemas.openxmlformats.org/markup-compatibility/2006">
              <mc:Choice xmlns:v="urn:schemas-microsoft-com:vml" Requires="v">
                <p:oleObj spid="_x0000_s17411" name="CorelPhotoPaint.Image.8" r:id="rId4" imgW="7961905" imgH="6066667" progId="">
                  <p:embed/>
                </p:oleObj>
              </mc:Choice>
              <mc:Fallback>
                <p:oleObj name="CorelPhotoPaint.Image.8" r:id="rId4" imgW="7961905" imgH="6066667" progId="">
                  <p:embed/>
                  <p:pic>
                    <p:nvPicPr>
                      <p:cNvPr id="66150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1828801"/>
                        <a:ext cx="6324600" cy="481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57839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2"/>
          <p:cNvSpPr>
            <a:spLocks noGrp="1" noChangeArrowheads="1"/>
          </p:cNvSpPr>
          <p:nvPr>
            <p:ph type="title"/>
          </p:nvPr>
        </p:nvSpPr>
        <p:spPr/>
        <p:txBody>
          <a:bodyPr/>
          <a:lstStyle/>
          <a:p>
            <a:r>
              <a:rPr lang="pt-BR"/>
              <a:t>As defesas</a:t>
            </a:r>
          </a:p>
        </p:txBody>
      </p:sp>
      <p:graphicFrame>
        <p:nvGraphicFramePr>
          <p:cNvPr id="662531" name="Object 3"/>
          <p:cNvGraphicFramePr>
            <a:graphicFrameLocks noChangeAspect="1"/>
          </p:cNvGraphicFramePr>
          <p:nvPr/>
        </p:nvGraphicFramePr>
        <p:xfrm>
          <a:off x="3657600" y="1447801"/>
          <a:ext cx="6781800" cy="5116513"/>
        </p:xfrm>
        <a:graphic>
          <a:graphicData uri="http://schemas.openxmlformats.org/presentationml/2006/ole">
            <mc:AlternateContent xmlns:mc="http://schemas.openxmlformats.org/markup-compatibility/2006">
              <mc:Choice xmlns:v="urn:schemas-microsoft-com:vml" Requires="v">
                <p:oleObj spid="_x0000_s18435" name="CorelPhotoPaint.Image.8" r:id="rId4" imgW="7561905" imgH="5704762" progId="">
                  <p:embed/>
                </p:oleObj>
              </mc:Choice>
              <mc:Fallback>
                <p:oleObj name="CorelPhotoPaint.Image.8" r:id="rId4" imgW="7561905" imgH="5704762" progId="">
                  <p:embed/>
                  <p:pic>
                    <p:nvPicPr>
                      <p:cNvPr id="66253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1447801"/>
                        <a:ext cx="6781800" cy="511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2532" name="Line 4"/>
          <p:cNvSpPr>
            <a:spLocks noChangeShapeType="1"/>
          </p:cNvSpPr>
          <p:nvPr/>
        </p:nvSpPr>
        <p:spPr bwMode="auto">
          <a:xfrm>
            <a:off x="3124200" y="5257800"/>
            <a:ext cx="6781800" cy="1066800"/>
          </a:xfrm>
          <a:prstGeom prst="line">
            <a:avLst/>
          </a:prstGeom>
          <a:noFill/>
          <a:ln w="28575">
            <a:solidFill>
              <a:srgbClr val="CC3300"/>
            </a:solidFill>
            <a:round/>
            <a:headEnd/>
            <a:tailEnd type="triangle" w="med" len="med"/>
          </a:ln>
          <a:effectLst/>
        </p:spPr>
        <p:txBody>
          <a:bodyPr anchor="ctr">
            <a:spAutoFit/>
          </a:bodyPr>
          <a:lstStyle/>
          <a:p>
            <a:endParaRPr lang="pt-BR"/>
          </a:p>
        </p:txBody>
      </p:sp>
      <p:sp>
        <p:nvSpPr>
          <p:cNvPr id="662533" name="Text Box 5"/>
          <p:cNvSpPr txBox="1">
            <a:spLocks noChangeArrowheads="1"/>
          </p:cNvSpPr>
          <p:nvPr/>
        </p:nvSpPr>
        <p:spPr bwMode="auto">
          <a:xfrm>
            <a:off x="1828800" y="4648201"/>
            <a:ext cx="1120820" cy="646331"/>
          </a:xfrm>
          <a:prstGeom prst="rect">
            <a:avLst/>
          </a:prstGeom>
          <a:noFill/>
          <a:ln w="12700">
            <a:noFill/>
            <a:miter lim="800000"/>
            <a:headEnd/>
            <a:tailEnd/>
          </a:ln>
          <a:effectLst/>
        </p:spPr>
        <p:txBody>
          <a:bodyPr wrap="none">
            <a:spAutoFit/>
          </a:bodyPr>
          <a:lstStyle/>
          <a:p>
            <a:r>
              <a:rPr lang="pt-BR">
                <a:latin typeface="Arial" charset="0"/>
              </a:rPr>
              <a:t>Cadeado</a:t>
            </a:r>
          </a:p>
          <a:p>
            <a:r>
              <a:rPr lang="pt-BR">
                <a:latin typeface="Arial" charset="0"/>
              </a:rPr>
              <a:t>fechado</a:t>
            </a:r>
            <a:endParaRPr lang="pt-BR"/>
          </a:p>
        </p:txBody>
      </p:sp>
      <p:sp>
        <p:nvSpPr>
          <p:cNvPr id="662534" name="Text Box 6"/>
          <p:cNvSpPr txBox="1">
            <a:spLocks noChangeArrowheads="1"/>
          </p:cNvSpPr>
          <p:nvPr/>
        </p:nvSpPr>
        <p:spPr bwMode="auto">
          <a:xfrm>
            <a:off x="1828801" y="2286000"/>
            <a:ext cx="723275" cy="369332"/>
          </a:xfrm>
          <a:prstGeom prst="rect">
            <a:avLst/>
          </a:prstGeom>
          <a:noFill/>
          <a:ln w="12700">
            <a:noFill/>
            <a:miter lim="800000"/>
            <a:headEnd/>
            <a:tailEnd/>
          </a:ln>
          <a:effectLst/>
        </p:spPr>
        <p:txBody>
          <a:bodyPr wrap="none">
            <a:spAutoFit/>
          </a:bodyPr>
          <a:lstStyle/>
          <a:p>
            <a:r>
              <a:rPr lang="pt-BR">
                <a:latin typeface="Arial" charset="0"/>
              </a:rPr>
              <a:t>Https</a:t>
            </a:r>
            <a:endParaRPr lang="pt-BR"/>
          </a:p>
        </p:txBody>
      </p:sp>
      <p:sp>
        <p:nvSpPr>
          <p:cNvPr id="662535" name="Line 7"/>
          <p:cNvSpPr>
            <a:spLocks noChangeShapeType="1"/>
          </p:cNvSpPr>
          <p:nvPr/>
        </p:nvSpPr>
        <p:spPr bwMode="auto">
          <a:xfrm flipV="1">
            <a:off x="2743200" y="2057400"/>
            <a:ext cx="3124200" cy="457200"/>
          </a:xfrm>
          <a:prstGeom prst="line">
            <a:avLst/>
          </a:prstGeom>
          <a:noFill/>
          <a:ln w="28575">
            <a:solidFill>
              <a:srgbClr val="CC3300"/>
            </a:solidFill>
            <a:round/>
            <a:headEnd/>
            <a:tailEnd type="triangle" w="med" len="med"/>
          </a:ln>
          <a:effectLst/>
        </p:spPr>
        <p:txBody>
          <a:bodyPr anchor="ctr">
            <a:spAutoFit/>
          </a:bodyPr>
          <a:lstStyle/>
          <a:p>
            <a:endParaRPr lang="pt-BR"/>
          </a:p>
        </p:txBody>
      </p:sp>
      <p:sp>
        <p:nvSpPr>
          <p:cNvPr id="662536" name="Text Box 8"/>
          <p:cNvSpPr txBox="1">
            <a:spLocks noChangeArrowheads="1"/>
          </p:cNvSpPr>
          <p:nvPr/>
        </p:nvSpPr>
        <p:spPr bwMode="auto">
          <a:xfrm>
            <a:off x="1905000" y="3505200"/>
            <a:ext cx="1524000" cy="369332"/>
          </a:xfrm>
          <a:prstGeom prst="rect">
            <a:avLst/>
          </a:prstGeom>
          <a:noFill/>
          <a:ln w="12700">
            <a:noFill/>
            <a:miter lim="800000"/>
            <a:headEnd/>
            <a:tailEnd/>
          </a:ln>
          <a:effectLst/>
        </p:spPr>
        <p:txBody>
          <a:bodyPr>
            <a:spAutoFit/>
          </a:bodyPr>
          <a:lstStyle/>
          <a:p>
            <a:r>
              <a:rPr lang="pt-BR">
                <a:latin typeface="Arial" charset="0"/>
              </a:rPr>
              <a:t>Endereço</a:t>
            </a:r>
            <a:endParaRPr lang="pt-BR"/>
          </a:p>
        </p:txBody>
      </p:sp>
      <p:sp>
        <p:nvSpPr>
          <p:cNvPr id="662537" name="Line 9"/>
          <p:cNvSpPr>
            <a:spLocks noChangeShapeType="1"/>
          </p:cNvSpPr>
          <p:nvPr/>
        </p:nvSpPr>
        <p:spPr bwMode="auto">
          <a:xfrm flipV="1">
            <a:off x="3352800" y="2133600"/>
            <a:ext cx="3505200" cy="1600200"/>
          </a:xfrm>
          <a:prstGeom prst="line">
            <a:avLst/>
          </a:prstGeom>
          <a:noFill/>
          <a:ln w="28575">
            <a:solidFill>
              <a:srgbClr val="CC3300"/>
            </a:solidFill>
            <a:round/>
            <a:headEnd/>
            <a:tailEnd type="triangle" w="med" len="med"/>
          </a:ln>
          <a:effectLst/>
        </p:spPr>
        <p:txBody>
          <a:bodyPr anchor="ctr">
            <a:spAutoFit/>
          </a:bodyPr>
          <a:lstStyle/>
          <a:p>
            <a:endParaRPr lang="pt-BR"/>
          </a:p>
        </p:txBody>
      </p:sp>
    </p:spTree>
    <p:extLst>
      <p:ext uri="{BB962C8B-B14F-4D97-AF65-F5344CB8AC3E}">
        <p14:creationId xmlns:p14="http://schemas.microsoft.com/office/powerpoint/2010/main" val="1409560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2"/>
          <p:cNvSpPr>
            <a:spLocks noGrp="1" noChangeArrowheads="1"/>
          </p:cNvSpPr>
          <p:nvPr>
            <p:ph type="title"/>
          </p:nvPr>
        </p:nvSpPr>
        <p:spPr/>
        <p:txBody>
          <a:bodyPr/>
          <a:lstStyle/>
          <a:p>
            <a:r>
              <a:rPr lang="pt-BR"/>
              <a:t>As defesas</a:t>
            </a:r>
          </a:p>
        </p:txBody>
      </p:sp>
      <p:sp>
        <p:nvSpPr>
          <p:cNvPr id="579587" name="Rectangle 3"/>
          <p:cNvSpPr>
            <a:spLocks noGrp="1" noChangeArrowheads="1"/>
          </p:cNvSpPr>
          <p:nvPr>
            <p:ph type="body" idx="1"/>
          </p:nvPr>
        </p:nvSpPr>
        <p:spPr>
          <a:xfrm>
            <a:off x="2209800" y="1981200"/>
            <a:ext cx="3276600" cy="4114800"/>
          </a:xfrm>
          <a:noFill/>
          <a:ln/>
        </p:spPr>
        <p:txBody>
          <a:bodyPr/>
          <a:lstStyle/>
          <a:p>
            <a:r>
              <a:rPr lang="pt-BR" b="0"/>
              <a:t>Aprenda a reconhecer um site seguro </a:t>
            </a:r>
          </a:p>
          <a:p>
            <a:pPr lvl="1">
              <a:buFontTx/>
              <a:buNone/>
            </a:pPr>
            <a:r>
              <a:rPr lang="pt-BR" b="0"/>
              <a:t>	</a:t>
            </a:r>
          </a:p>
          <a:p>
            <a:endParaRPr lang="pt-BR" b="0"/>
          </a:p>
          <a:p>
            <a:r>
              <a:rPr lang="pt-BR" b="0"/>
              <a:t>Certificados Digitais</a:t>
            </a:r>
          </a:p>
        </p:txBody>
      </p:sp>
      <p:graphicFrame>
        <p:nvGraphicFramePr>
          <p:cNvPr id="579588" name="Object 4"/>
          <p:cNvGraphicFramePr>
            <a:graphicFrameLocks noChangeAspect="1"/>
          </p:cNvGraphicFramePr>
          <p:nvPr/>
        </p:nvGraphicFramePr>
        <p:xfrm>
          <a:off x="5715001" y="1524001"/>
          <a:ext cx="4562475" cy="5135563"/>
        </p:xfrm>
        <a:graphic>
          <a:graphicData uri="http://schemas.openxmlformats.org/presentationml/2006/ole">
            <mc:AlternateContent xmlns:mc="http://schemas.openxmlformats.org/markup-compatibility/2006">
              <mc:Choice xmlns:v="urn:schemas-microsoft-com:vml" Requires="v">
                <p:oleObj spid="_x0000_s19459" name="CorelPhotoPaint.Image.8" r:id="rId4" imgW="4561905" imgH="5133333" progId="">
                  <p:embed/>
                </p:oleObj>
              </mc:Choice>
              <mc:Fallback>
                <p:oleObj name="CorelPhotoPaint.Image.8" r:id="rId4" imgW="4561905" imgH="5133333" progId="">
                  <p:embed/>
                  <p:pic>
                    <p:nvPicPr>
                      <p:cNvPr id="57958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1" y="1524001"/>
                        <a:ext cx="4562475" cy="513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59528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p:txBody>
          <a:bodyPr/>
          <a:lstStyle/>
          <a:p>
            <a:r>
              <a:rPr lang="pt-BR"/>
              <a:t>As defesas</a:t>
            </a:r>
          </a:p>
        </p:txBody>
      </p:sp>
      <p:sp>
        <p:nvSpPr>
          <p:cNvPr id="584707" name="Rectangle 3"/>
          <p:cNvSpPr>
            <a:spLocks noGrp="1" noChangeArrowheads="1"/>
          </p:cNvSpPr>
          <p:nvPr>
            <p:ph type="body" idx="1"/>
          </p:nvPr>
        </p:nvSpPr>
        <p:spPr>
          <a:xfrm>
            <a:off x="2209800" y="1981200"/>
            <a:ext cx="3276600" cy="4114800"/>
          </a:xfrm>
          <a:noFill/>
          <a:ln/>
        </p:spPr>
        <p:txBody>
          <a:bodyPr/>
          <a:lstStyle/>
          <a:p>
            <a:r>
              <a:rPr lang="pt-BR" b="0"/>
              <a:t>Certificado válido é emitido por uma Autoridade Certificadora conhecida pelo navegador (mas é caro)</a:t>
            </a:r>
          </a:p>
        </p:txBody>
      </p:sp>
      <p:graphicFrame>
        <p:nvGraphicFramePr>
          <p:cNvPr id="584709" name="Object 5"/>
          <p:cNvGraphicFramePr>
            <a:graphicFrameLocks noChangeAspect="1"/>
          </p:cNvGraphicFramePr>
          <p:nvPr/>
        </p:nvGraphicFramePr>
        <p:xfrm>
          <a:off x="5791200" y="1447801"/>
          <a:ext cx="4533900" cy="5135563"/>
        </p:xfrm>
        <a:graphic>
          <a:graphicData uri="http://schemas.openxmlformats.org/presentationml/2006/ole">
            <mc:AlternateContent xmlns:mc="http://schemas.openxmlformats.org/markup-compatibility/2006">
              <mc:Choice xmlns:v="urn:schemas-microsoft-com:vml" Requires="v">
                <p:oleObj spid="_x0000_s20483" name="CorelPhotoPaint.Image.8" r:id="rId4" imgW="4533333" imgH="5133333" progId="">
                  <p:embed/>
                </p:oleObj>
              </mc:Choice>
              <mc:Fallback>
                <p:oleObj name="CorelPhotoPaint.Image.8" r:id="rId4" imgW="4533333" imgH="5133333" progId="">
                  <p:embed/>
                  <p:pic>
                    <p:nvPicPr>
                      <p:cNvPr id="58470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1447801"/>
                        <a:ext cx="4533900" cy="513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179731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p:cNvSpPr>
            <a:spLocks noGrp="1" noChangeArrowheads="1"/>
          </p:cNvSpPr>
          <p:nvPr>
            <p:ph type="title"/>
          </p:nvPr>
        </p:nvSpPr>
        <p:spPr/>
        <p:txBody>
          <a:bodyPr/>
          <a:lstStyle/>
          <a:p>
            <a:r>
              <a:rPr lang="pt-BR"/>
              <a:t>As defesas</a:t>
            </a:r>
          </a:p>
        </p:txBody>
      </p:sp>
      <p:sp>
        <p:nvSpPr>
          <p:cNvPr id="583683" name="Rectangle 3"/>
          <p:cNvSpPr>
            <a:spLocks noGrp="1" noChangeArrowheads="1"/>
          </p:cNvSpPr>
          <p:nvPr>
            <p:ph type="body" idx="1"/>
          </p:nvPr>
        </p:nvSpPr>
        <p:spPr>
          <a:xfrm>
            <a:off x="2208213" y="1773238"/>
            <a:ext cx="7772400" cy="4114800"/>
          </a:xfrm>
          <a:noFill/>
          <a:ln/>
        </p:spPr>
        <p:txBody>
          <a:bodyPr/>
          <a:lstStyle/>
          <a:p>
            <a:r>
              <a:rPr lang="pt-BR" b="0"/>
              <a:t>Tudo em um e-mail pode ser falsificado </a:t>
            </a:r>
          </a:p>
          <a:p>
            <a:r>
              <a:rPr lang="pt-BR" b="0"/>
              <a:t>Muito pouca gente que lhe envia e-mail é seu amigo</a:t>
            </a:r>
          </a:p>
          <a:p>
            <a:pPr lvl="1">
              <a:buFontTx/>
              <a:buNone/>
            </a:pPr>
            <a:r>
              <a:rPr lang="pt-BR" b="0"/>
              <a:t>- desconfie de e-mails de banco e de operadoras de cartão</a:t>
            </a:r>
          </a:p>
          <a:p>
            <a:pPr lvl="1">
              <a:buFontTx/>
              <a:buNone/>
            </a:pPr>
            <a:r>
              <a:rPr lang="pt-BR" b="0"/>
              <a:t>- desconfie de “avisos de segurança” e boatos</a:t>
            </a:r>
          </a:p>
          <a:p>
            <a:pPr lvl="1">
              <a:buFontTx/>
              <a:buChar char="-"/>
            </a:pPr>
            <a:r>
              <a:rPr lang="pt-BR" b="0"/>
              <a:t>desconfie de ofertas boas demais para serem verdade</a:t>
            </a:r>
          </a:p>
          <a:p>
            <a:pPr lvl="1">
              <a:buFontTx/>
              <a:buChar char="-"/>
            </a:pPr>
            <a:r>
              <a:rPr lang="pt-BR" b="0"/>
              <a:t>você não está sendo traído, não tem dívidas na Serasa, não vai ter seu CPF anulado !!</a:t>
            </a:r>
          </a:p>
          <a:p>
            <a:r>
              <a:rPr lang="pt-BR" b="0"/>
              <a:t>Resistir a ataques de engenharia social é uma arte</a:t>
            </a:r>
          </a:p>
        </p:txBody>
      </p:sp>
    </p:spTree>
    <p:extLst>
      <p:ext uri="{BB962C8B-B14F-4D97-AF65-F5344CB8AC3E}">
        <p14:creationId xmlns:p14="http://schemas.microsoft.com/office/powerpoint/2010/main" val="34852598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pt-BR"/>
              <a:t>As defesas</a:t>
            </a:r>
          </a:p>
        </p:txBody>
      </p:sp>
      <p:sp>
        <p:nvSpPr>
          <p:cNvPr id="580611" name="Rectangle 3"/>
          <p:cNvSpPr>
            <a:spLocks noGrp="1" noChangeArrowheads="1"/>
          </p:cNvSpPr>
          <p:nvPr>
            <p:ph type="body" idx="1"/>
          </p:nvPr>
        </p:nvSpPr>
        <p:spPr>
          <a:xfrm>
            <a:off x="2209800" y="1752600"/>
            <a:ext cx="7772400" cy="4114800"/>
          </a:xfrm>
          <a:noFill/>
          <a:ln/>
        </p:spPr>
        <p:txBody>
          <a:bodyPr>
            <a:normAutofit fontScale="92500" lnSpcReduction="20000"/>
          </a:bodyPr>
          <a:lstStyle/>
          <a:p>
            <a:r>
              <a:rPr lang="pt-BR" b="0"/>
              <a:t>Não ande em más companhias (inclui peer-to-peer e grids – promiscuidade nunca foi boa)</a:t>
            </a:r>
          </a:p>
          <a:p>
            <a:endParaRPr lang="pt-BR" b="0"/>
          </a:p>
          <a:p>
            <a:r>
              <a:rPr lang="pt-BR" b="0"/>
              <a:t>Se usar redes peer-to-peer, certifique-se que o outro lado realmente é seu parceiro</a:t>
            </a:r>
          </a:p>
          <a:p>
            <a:endParaRPr lang="pt-BR" b="0"/>
          </a:p>
          <a:p>
            <a:r>
              <a:rPr lang="pt-BR" b="0"/>
              <a:t>Se desejar experimentar, use um ambiente virtual (WMWare, Qemu) ou um PC “sacrificável”</a:t>
            </a:r>
          </a:p>
          <a:p>
            <a:endParaRPr lang="pt-BR" b="0"/>
          </a:p>
          <a:p>
            <a:r>
              <a:rPr lang="pt-BR" b="0"/>
              <a:t>Acostume-se de uma vez a fazer backup ou usar pontos de recuperação!</a:t>
            </a:r>
          </a:p>
        </p:txBody>
      </p:sp>
    </p:spTree>
    <p:extLst>
      <p:ext uri="{BB962C8B-B14F-4D97-AF65-F5344CB8AC3E}">
        <p14:creationId xmlns:p14="http://schemas.microsoft.com/office/powerpoint/2010/main" val="2840755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Grp="1" noChangeArrowheads="1"/>
          </p:cNvSpPr>
          <p:nvPr>
            <p:ph type="title"/>
          </p:nvPr>
        </p:nvSpPr>
        <p:spPr/>
        <p:txBody>
          <a:bodyPr/>
          <a:lstStyle/>
          <a:p>
            <a:r>
              <a:rPr lang="pt-BR"/>
              <a:t>As defesas</a:t>
            </a:r>
          </a:p>
        </p:txBody>
      </p:sp>
      <p:sp>
        <p:nvSpPr>
          <p:cNvPr id="587779" name="Rectangle 3"/>
          <p:cNvSpPr>
            <a:spLocks noGrp="1" noChangeArrowheads="1"/>
          </p:cNvSpPr>
          <p:nvPr>
            <p:ph type="body" idx="1"/>
          </p:nvPr>
        </p:nvSpPr>
        <p:spPr>
          <a:noFill/>
          <a:ln/>
        </p:spPr>
        <p:txBody>
          <a:bodyPr/>
          <a:lstStyle/>
          <a:p>
            <a:pPr>
              <a:lnSpc>
                <a:spcPct val="80000"/>
              </a:lnSpc>
            </a:pPr>
            <a:r>
              <a:rPr lang="pt-BR" sz="2200"/>
              <a:t>Combate ao SPAM</a:t>
            </a:r>
          </a:p>
          <a:p>
            <a:pPr lvl="1">
              <a:lnSpc>
                <a:spcPct val="80000"/>
              </a:lnSpc>
            </a:pPr>
            <a:r>
              <a:rPr lang="pt-BR" sz="2000"/>
              <a:t>Use os filtros do seu programa de e-mail</a:t>
            </a:r>
          </a:p>
          <a:p>
            <a:pPr lvl="1">
              <a:lnSpc>
                <a:spcPct val="80000"/>
              </a:lnSpc>
            </a:pPr>
            <a:r>
              <a:rPr lang="pt-BR" sz="2000"/>
              <a:t>Use programas específicos (AntiSpam, SpamPal, InBoxer, SpamKiller, SpamCatcher)</a:t>
            </a:r>
          </a:p>
          <a:p>
            <a:pPr lvl="1">
              <a:lnSpc>
                <a:spcPct val="80000"/>
              </a:lnSpc>
            </a:pPr>
            <a:r>
              <a:rPr lang="pt-BR" sz="2000"/>
              <a:t>Mas prepare-se para uma guerra sem fim….</a:t>
            </a:r>
          </a:p>
          <a:p>
            <a:pPr lvl="1">
              <a:lnSpc>
                <a:spcPct val="80000"/>
              </a:lnSpc>
            </a:pPr>
            <a:endParaRPr lang="pt-BR" sz="2000"/>
          </a:p>
          <a:p>
            <a:pPr>
              <a:lnSpc>
                <a:spcPct val="80000"/>
              </a:lnSpc>
            </a:pPr>
            <a:r>
              <a:rPr lang="pt-BR" sz="2200"/>
              <a:t>Não divulgue seu e-mail sem necessidade (isso inclui Orkut, MSN, ICQ, Blogs, Fotologs</a:t>
            </a:r>
          </a:p>
          <a:p>
            <a:pPr>
              <a:lnSpc>
                <a:spcPct val="80000"/>
              </a:lnSpc>
            </a:pPr>
            <a:r>
              <a:rPr lang="pt-BR" sz="2200"/>
              <a:t>Veja Google hacks .....(como aprender a remexer no lixo da Internet)</a:t>
            </a:r>
          </a:p>
          <a:p>
            <a:pPr>
              <a:lnSpc>
                <a:spcPct val="80000"/>
              </a:lnSpc>
            </a:pPr>
            <a:r>
              <a:rPr lang="pt-BR" sz="2200"/>
              <a:t>Use um e-mail alternativo para cadastros de pouca importância</a:t>
            </a:r>
          </a:p>
          <a:p>
            <a:pPr lvl="1">
              <a:lnSpc>
                <a:spcPct val="80000"/>
              </a:lnSpc>
            </a:pPr>
            <a:endParaRPr lang="en-US" sz="2000"/>
          </a:p>
        </p:txBody>
      </p:sp>
    </p:spTree>
    <p:extLst>
      <p:ext uri="{BB962C8B-B14F-4D97-AF65-F5344CB8AC3E}">
        <p14:creationId xmlns:p14="http://schemas.microsoft.com/office/powerpoint/2010/main" val="3122825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pt-BR"/>
              <a:t>O Computador</a:t>
            </a:r>
          </a:p>
        </p:txBody>
      </p:sp>
      <p:sp>
        <p:nvSpPr>
          <p:cNvPr id="34819" name="Rectangle 3"/>
          <p:cNvSpPr>
            <a:spLocks noGrp="1" noChangeArrowheads="1"/>
          </p:cNvSpPr>
          <p:nvPr>
            <p:ph type="body" idx="1"/>
          </p:nvPr>
        </p:nvSpPr>
        <p:spPr>
          <a:noFill/>
          <a:ln/>
        </p:spPr>
        <p:txBody>
          <a:bodyPr/>
          <a:lstStyle/>
          <a:p>
            <a:r>
              <a:rPr lang="pt-BR" b="0"/>
              <a:t>Quando o computador pessoal apareceu (1980)</a:t>
            </a:r>
          </a:p>
          <a:p>
            <a:pPr lvl="1"/>
            <a:r>
              <a:rPr lang="pt-BR" b="0"/>
              <a:t>Foi projetado para ser barato</a:t>
            </a:r>
          </a:p>
          <a:p>
            <a:pPr lvl="1"/>
            <a:r>
              <a:rPr lang="pt-BR" b="0"/>
              <a:t>Não tinha proteção nenhuma…</a:t>
            </a:r>
          </a:p>
          <a:p>
            <a:pPr lvl="1"/>
            <a:r>
              <a:rPr lang="pt-BR" b="0"/>
              <a:t>… toda a proteção foi retirada de propósito (exceto atributo de read-only)</a:t>
            </a:r>
          </a:p>
          <a:p>
            <a:pPr lvl="1"/>
            <a:r>
              <a:rPr lang="pt-BR" b="0"/>
              <a:t>Mas não existiam vírus (só os biológicos)</a:t>
            </a:r>
          </a:p>
          <a:p>
            <a:pPr lvl="1"/>
            <a:r>
              <a:rPr lang="pt-BR" b="0"/>
              <a:t>Nem era ligado a uma rede</a:t>
            </a:r>
          </a:p>
          <a:p>
            <a:pPr lvl="1"/>
            <a:r>
              <a:rPr lang="pt-BR" b="0"/>
              <a:t>Nem era destinado a leigos (poucos entendiam uma linha de comando)</a:t>
            </a:r>
          </a:p>
          <a:p>
            <a:pPr lvl="1"/>
            <a:endParaRPr lang="pt-BR" b="0"/>
          </a:p>
          <a:p>
            <a:pPr lvl="1"/>
            <a:endParaRPr lang="pt-BR" b="0"/>
          </a:p>
        </p:txBody>
      </p:sp>
    </p:spTree>
    <p:extLst>
      <p:ext uri="{BB962C8B-B14F-4D97-AF65-F5344CB8AC3E}">
        <p14:creationId xmlns:p14="http://schemas.microsoft.com/office/powerpoint/2010/main" val="123114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ChangeArrowheads="1"/>
          </p:cNvSpPr>
          <p:nvPr/>
        </p:nvSpPr>
        <p:spPr bwMode="auto">
          <a:xfrm>
            <a:off x="2667000" y="685800"/>
            <a:ext cx="7162800" cy="457200"/>
          </a:xfrm>
          <a:prstGeom prst="rect">
            <a:avLst/>
          </a:prstGeom>
          <a:noFill/>
          <a:ln w="9525">
            <a:noFill/>
            <a:miter lim="800000"/>
            <a:headEnd/>
            <a:tailEnd/>
          </a:ln>
          <a:effectLst/>
        </p:spPr>
        <p:txBody>
          <a:bodyPr lIns="92075" tIns="46038" rIns="92075" bIns="46038" anchor="ctr"/>
          <a:lstStyle/>
          <a:p>
            <a:pPr algn="ctr">
              <a:lnSpc>
                <a:spcPct val="90000"/>
              </a:lnSpc>
            </a:pPr>
            <a:r>
              <a:rPr lang="pt-BR" sz="2800" b="1">
                <a:solidFill>
                  <a:schemeClr val="tx2"/>
                </a:solidFill>
                <a:latin typeface="Arial" charset="0"/>
              </a:rPr>
              <a:t>A novidade</a:t>
            </a:r>
          </a:p>
        </p:txBody>
      </p:sp>
      <p:sp>
        <p:nvSpPr>
          <p:cNvPr id="581635" name="Text Box 3"/>
          <p:cNvSpPr txBox="1">
            <a:spLocks noChangeArrowheads="1"/>
          </p:cNvSpPr>
          <p:nvPr/>
        </p:nvSpPr>
        <p:spPr bwMode="auto">
          <a:xfrm>
            <a:off x="1905000" y="1905001"/>
            <a:ext cx="3810000" cy="2585323"/>
          </a:xfrm>
          <a:prstGeom prst="rect">
            <a:avLst/>
          </a:prstGeom>
          <a:noFill/>
          <a:ln w="12700">
            <a:noFill/>
            <a:miter lim="800000"/>
            <a:headEnd type="none" w="sm" len="sm"/>
            <a:tailEnd type="none" w="sm" len="sm"/>
          </a:ln>
          <a:effectLst/>
        </p:spPr>
        <p:txBody>
          <a:bodyPr>
            <a:spAutoFit/>
          </a:bodyPr>
          <a:lstStyle/>
          <a:p>
            <a:pPr marL="187325" indent="-187325">
              <a:lnSpc>
                <a:spcPct val="90000"/>
              </a:lnSpc>
            </a:pPr>
            <a:r>
              <a:rPr lang="pt-BR">
                <a:latin typeface="Arial" charset="0"/>
              </a:rPr>
              <a:t>Redes Wireless</a:t>
            </a:r>
          </a:p>
          <a:p>
            <a:pPr marL="187325" indent="-187325">
              <a:lnSpc>
                <a:spcPct val="90000"/>
              </a:lnSpc>
            </a:pPr>
            <a:endParaRPr lang="pt-BR">
              <a:latin typeface="Arial" charset="0"/>
            </a:endParaRPr>
          </a:p>
          <a:p>
            <a:pPr marL="187325" indent="-187325">
              <a:lnSpc>
                <a:spcPct val="90000"/>
              </a:lnSpc>
            </a:pPr>
            <a:r>
              <a:rPr lang="pt-BR">
                <a:latin typeface="Arial" charset="0"/>
              </a:rPr>
              <a:t>	</a:t>
            </a:r>
          </a:p>
          <a:p>
            <a:pPr marL="187325" indent="-187325">
              <a:lnSpc>
                <a:spcPct val="90000"/>
              </a:lnSpc>
            </a:pPr>
            <a:endParaRPr lang="pt-BR">
              <a:latin typeface="Arial" charset="0"/>
            </a:endParaRPr>
          </a:p>
          <a:p>
            <a:pPr marL="187325" indent="-187325">
              <a:lnSpc>
                <a:spcPct val="90000"/>
              </a:lnSpc>
            </a:pPr>
            <a:r>
              <a:rPr lang="pt-BR">
                <a:latin typeface="Arial" charset="0"/>
              </a:rPr>
              <a:t>- Falar de segurança em redes wireless é um paradoxo</a:t>
            </a:r>
          </a:p>
          <a:p>
            <a:pPr marL="187325" indent="-187325">
              <a:lnSpc>
                <a:spcPct val="90000"/>
              </a:lnSpc>
            </a:pPr>
            <a:endParaRPr lang="pt-BR">
              <a:latin typeface="Arial" charset="0"/>
            </a:endParaRPr>
          </a:p>
          <a:p>
            <a:pPr marL="187325" indent="-187325">
              <a:lnSpc>
                <a:spcPct val="90000"/>
              </a:lnSpc>
            </a:pPr>
            <a:endParaRPr lang="pt-BR">
              <a:latin typeface="Arial" charset="0"/>
            </a:endParaRPr>
          </a:p>
          <a:p>
            <a:pPr marL="187325" indent="-187325">
              <a:lnSpc>
                <a:spcPct val="90000"/>
              </a:lnSpc>
            </a:pPr>
            <a:r>
              <a:rPr lang="pt-BR">
                <a:latin typeface="Arial" charset="0"/>
              </a:rPr>
              <a:t>- Mas é moda, então….</a:t>
            </a:r>
          </a:p>
          <a:p>
            <a:pPr marL="187325" indent="-187325">
              <a:lnSpc>
                <a:spcPct val="90000"/>
              </a:lnSpc>
            </a:pPr>
            <a:endParaRPr lang="pt-BR">
              <a:latin typeface="Arial" charset="0"/>
            </a:endParaRPr>
          </a:p>
        </p:txBody>
      </p:sp>
      <p:graphicFrame>
        <p:nvGraphicFramePr>
          <p:cNvPr id="581637" name="Object 5"/>
          <p:cNvGraphicFramePr>
            <a:graphicFrameLocks noChangeAspect="1"/>
          </p:cNvGraphicFramePr>
          <p:nvPr/>
        </p:nvGraphicFramePr>
        <p:xfrm>
          <a:off x="5715000" y="2133600"/>
          <a:ext cx="4495800" cy="4495800"/>
        </p:xfrm>
        <a:graphic>
          <a:graphicData uri="http://schemas.openxmlformats.org/presentationml/2006/ole">
            <mc:AlternateContent xmlns:mc="http://schemas.openxmlformats.org/markup-compatibility/2006">
              <mc:Choice xmlns:v="urn:schemas-microsoft-com:vml" Requires="v">
                <p:oleObj spid="_x0000_s21507" name="CorelPhotoPaint.Image.8" r:id="rId4" imgW="7619048" imgH="7619048" progId="">
                  <p:embed/>
                </p:oleObj>
              </mc:Choice>
              <mc:Fallback>
                <p:oleObj name="CorelPhotoPaint.Image.8" r:id="rId4" imgW="7619048" imgH="7619048" progId="">
                  <p:embed/>
                  <p:pic>
                    <p:nvPicPr>
                      <p:cNvPr id="58163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2133600"/>
                        <a:ext cx="44958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57950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1026"/>
          <p:cNvSpPr>
            <a:spLocks noGrp="1" noChangeArrowheads="1"/>
          </p:cNvSpPr>
          <p:nvPr>
            <p:ph type="title"/>
          </p:nvPr>
        </p:nvSpPr>
        <p:spPr/>
        <p:txBody>
          <a:bodyPr/>
          <a:lstStyle/>
          <a:p>
            <a:r>
              <a:rPr lang="pt-BR"/>
              <a:t>As defesas</a:t>
            </a:r>
          </a:p>
        </p:txBody>
      </p:sp>
      <p:sp>
        <p:nvSpPr>
          <p:cNvPr id="588803" name="Rectangle 1027"/>
          <p:cNvSpPr>
            <a:spLocks noGrp="1" noChangeArrowheads="1"/>
          </p:cNvSpPr>
          <p:nvPr>
            <p:ph type="body" idx="1"/>
          </p:nvPr>
        </p:nvSpPr>
        <p:spPr>
          <a:xfrm>
            <a:off x="2209800" y="1752600"/>
            <a:ext cx="7772400" cy="4114800"/>
          </a:xfrm>
          <a:noFill/>
          <a:ln/>
        </p:spPr>
        <p:txBody>
          <a:bodyPr/>
          <a:lstStyle/>
          <a:p>
            <a:r>
              <a:rPr lang="pt-BR" b="0"/>
              <a:t>Redes Wireless: Bluetooth e Wi-Fi</a:t>
            </a:r>
          </a:p>
          <a:p>
            <a:r>
              <a:rPr lang="pt-BR" b="0"/>
              <a:t>Grande problema: facílimas de “sniffar”</a:t>
            </a:r>
          </a:p>
        </p:txBody>
      </p:sp>
      <p:graphicFrame>
        <p:nvGraphicFramePr>
          <p:cNvPr id="588805" name="Object 1029"/>
          <p:cNvGraphicFramePr>
            <a:graphicFrameLocks noChangeAspect="1"/>
          </p:cNvGraphicFramePr>
          <p:nvPr/>
        </p:nvGraphicFramePr>
        <p:xfrm>
          <a:off x="1752600" y="2743200"/>
          <a:ext cx="4572000" cy="3429000"/>
        </p:xfrm>
        <a:graphic>
          <a:graphicData uri="http://schemas.openxmlformats.org/presentationml/2006/ole">
            <mc:AlternateContent xmlns:mc="http://schemas.openxmlformats.org/markup-compatibility/2006">
              <mc:Choice xmlns:v="urn:schemas-microsoft-com:vml" Requires="v">
                <p:oleObj spid="_x0000_s22532" name="CorelPhotoPaint.Image.8" r:id="rId4" imgW="8126984" imgH="6095238" progId="">
                  <p:embed/>
                </p:oleObj>
              </mc:Choice>
              <mc:Fallback>
                <p:oleObj name="CorelPhotoPaint.Image.8" r:id="rId4" imgW="8126984" imgH="6095238" progId="">
                  <p:embed/>
                  <p:pic>
                    <p:nvPicPr>
                      <p:cNvPr id="588805" name="Object 10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27432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8804" name="Object 1028"/>
          <p:cNvGraphicFramePr>
            <a:graphicFrameLocks noChangeAspect="1"/>
          </p:cNvGraphicFramePr>
          <p:nvPr/>
        </p:nvGraphicFramePr>
        <p:xfrm>
          <a:off x="5715000" y="3124201"/>
          <a:ext cx="4724400" cy="3541713"/>
        </p:xfrm>
        <a:graphic>
          <a:graphicData uri="http://schemas.openxmlformats.org/presentationml/2006/ole">
            <mc:AlternateContent xmlns:mc="http://schemas.openxmlformats.org/markup-compatibility/2006">
              <mc:Choice xmlns:v="urn:schemas-microsoft-com:vml" Requires="v">
                <p:oleObj spid="_x0000_s22533" name="CorelPhotoPaint.Image.8" r:id="rId6" imgW="6095238" imgH="4571429" progId="">
                  <p:embed/>
                </p:oleObj>
              </mc:Choice>
              <mc:Fallback>
                <p:oleObj name="CorelPhotoPaint.Image.8" r:id="rId6" imgW="6095238" imgH="4571429" progId="">
                  <p:embed/>
                  <p:pic>
                    <p:nvPicPr>
                      <p:cNvPr id="588804" name="Object 10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5000" y="3124201"/>
                        <a:ext cx="4724400" cy="354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25453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1026"/>
          <p:cNvSpPr>
            <a:spLocks noGrp="1" noChangeArrowheads="1"/>
          </p:cNvSpPr>
          <p:nvPr>
            <p:ph type="title"/>
          </p:nvPr>
        </p:nvSpPr>
        <p:spPr/>
        <p:txBody>
          <a:bodyPr/>
          <a:lstStyle/>
          <a:p>
            <a:r>
              <a:rPr lang="pt-BR"/>
              <a:t>As defesas</a:t>
            </a:r>
          </a:p>
        </p:txBody>
      </p:sp>
      <p:sp>
        <p:nvSpPr>
          <p:cNvPr id="589827" name="Rectangle 1027"/>
          <p:cNvSpPr>
            <a:spLocks noGrp="1" noChangeArrowheads="1"/>
          </p:cNvSpPr>
          <p:nvPr>
            <p:ph type="body" idx="1"/>
          </p:nvPr>
        </p:nvSpPr>
        <p:spPr>
          <a:xfrm>
            <a:off x="2209800" y="1752600"/>
            <a:ext cx="7772400" cy="4114800"/>
          </a:xfrm>
          <a:noFill/>
          <a:ln/>
        </p:spPr>
        <p:txBody>
          <a:bodyPr/>
          <a:lstStyle/>
          <a:p>
            <a:r>
              <a:rPr lang="pt-BR" b="0"/>
              <a:t>Segurança é muito fraca (por projeto!!)</a:t>
            </a:r>
          </a:p>
          <a:p>
            <a:r>
              <a:rPr lang="pt-BR" b="0"/>
              <a:t>Sua rede wireless tem boas chances de ser compartilhada entre os vizinhos</a:t>
            </a:r>
          </a:p>
        </p:txBody>
      </p:sp>
      <p:pic>
        <p:nvPicPr>
          <p:cNvPr id="589830" name="Picture 1030" descr="wardriving"/>
          <p:cNvPicPr>
            <a:picLocks noChangeAspect="1" noChangeArrowheads="1"/>
          </p:cNvPicPr>
          <p:nvPr/>
        </p:nvPicPr>
        <p:blipFill>
          <a:blip r:embed="rId3" cstate="print"/>
          <a:srcRect/>
          <a:stretch>
            <a:fillRect/>
          </a:stretch>
        </p:blipFill>
        <p:spPr bwMode="auto">
          <a:xfrm>
            <a:off x="4876800" y="3048001"/>
            <a:ext cx="5291138" cy="3605213"/>
          </a:xfrm>
          <a:prstGeom prst="rect">
            <a:avLst/>
          </a:prstGeom>
          <a:noFill/>
        </p:spPr>
      </p:pic>
    </p:spTree>
    <p:extLst>
      <p:ext uri="{BB962C8B-B14F-4D97-AF65-F5344CB8AC3E}">
        <p14:creationId xmlns:p14="http://schemas.microsoft.com/office/powerpoint/2010/main" val="3364523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1026"/>
          <p:cNvSpPr>
            <a:spLocks noGrp="1" noChangeArrowheads="1"/>
          </p:cNvSpPr>
          <p:nvPr>
            <p:ph type="title"/>
          </p:nvPr>
        </p:nvSpPr>
        <p:spPr/>
        <p:txBody>
          <a:bodyPr/>
          <a:lstStyle/>
          <a:p>
            <a:r>
              <a:rPr lang="pt-BR"/>
              <a:t>As defesas</a:t>
            </a:r>
          </a:p>
        </p:txBody>
      </p:sp>
      <p:sp>
        <p:nvSpPr>
          <p:cNvPr id="590851" name="Rectangle 1027"/>
          <p:cNvSpPr>
            <a:spLocks noGrp="1" noChangeArrowheads="1"/>
          </p:cNvSpPr>
          <p:nvPr>
            <p:ph type="body" idx="1"/>
          </p:nvPr>
        </p:nvSpPr>
        <p:spPr>
          <a:xfrm>
            <a:off x="2209800" y="1752600"/>
            <a:ext cx="7772400" cy="4114800"/>
          </a:xfrm>
          <a:noFill/>
          <a:ln/>
        </p:spPr>
        <p:txBody>
          <a:bodyPr/>
          <a:lstStyle/>
          <a:p>
            <a:r>
              <a:rPr lang="pt-BR" b="0"/>
              <a:t>Para tentar tornar sua rede Wireless segura (</a:t>
            </a:r>
            <a:r>
              <a:rPr lang="pt-BR" sz="1400"/>
              <a:t>risos</a:t>
            </a:r>
            <a:r>
              <a:rPr lang="pt-BR" b="0"/>
              <a:t>)</a:t>
            </a:r>
          </a:p>
          <a:p>
            <a:pPr lvl="1"/>
            <a:endParaRPr lang="pt-BR" b="0"/>
          </a:p>
          <a:p>
            <a:pPr lvl="1"/>
            <a:r>
              <a:rPr lang="pt-BR" b="0"/>
              <a:t>Dê um nome para sua rede que não seja óbvio</a:t>
            </a:r>
          </a:p>
          <a:p>
            <a:pPr lvl="1"/>
            <a:r>
              <a:rPr lang="pt-BR" b="0"/>
              <a:t>Não divulgue seu SSID (Service Set Identifier)</a:t>
            </a:r>
          </a:p>
          <a:p>
            <a:pPr lvl="1"/>
            <a:r>
              <a:rPr lang="pt-BR" b="0"/>
              <a:t>Habilite WEP (Wired Equivalent Privacy) - pode ser quebrado em 4 a 5 horas, mas é melhor que nada</a:t>
            </a:r>
          </a:p>
          <a:p>
            <a:pPr lvl="1"/>
            <a:endParaRPr lang="pt-BR" b="0"/>
          </a:p>
          <a:p>
            <a:pPr lvl="1"/>
            <a:r>
              <a:rPr lang="pt-BR" b="0"/>
              <a:t>Instale um filtro de MACs </a:t>
            </a:r>
          </a:p>
          <a:p>
            <a:pPr lvl="1"/>
            <a:r>
              <a:rPr lang="pt-BR" b="0"/>
              <a:t>Habilite WPA (Wi-Fi Protected Access), se disponível</a:t>
            </a:r>
          </a:p>
          <a:p>
            <a:pPr lvl="1"/>
            <a:r>
              <a:rPr lang="pt-BR" b="0"/>
              <a:t>Teste a si mesmo (netstumbler, airsnort, wellenreiter)</a:t>
            </a:r>
          </a:p>
        </p:txBody>
      </p:sp>
    </p:spTree>
    <p:extLst>
      <p:ext uri="{BB962C8B-B14F-4D97-AF65-F5344CB8AC3E}">
        <p14:creationId xmlns:p14="http://schemas.microsoft.com/office/powerpoint/2010/main" val="32933783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1026"/>
          <p:cNvSpPr>
            <a:spLocks noGrp="1" noChangeArrowheads="1"/>
          </p:cNvSpPr>
          <p:nvPr>
            <p:ph type="title"/>
          </p:nvPr>
        </p:nvSpPr>
        <p:spPr/>
        <p:txBody>
          <a:bodyPr/>
          <a:lstStyle/>
          <a:p>
            <a:r>
              <a:rPr lang="pt-BR"/>
              <a:t>Conclusões</a:t>
            </a:r>
          </a:p>
        </p:txBody>
      </p:sp>
      <p:sp>
        <p:nvSpPr>
          <p:cNvPr id="592899" name="Rectangle 1027"/>
          <p:cNvSpPr>
            <a:spLocks noGrp="1" noChangeArrowheads="1"/>
          </p:cNvSpPr>
          <p:nvPr>
            <p:ph type="body" idx="1"/>
          </p:nvPr>
        </p:nvSpPr>
        <p:spPr>
          <a:xfrm>
            <a:off x="1981200" y="1752600"/>
            <a:ext cx="5029200" cy="2667000"/>
          </a:xfrm>
          <a:noFill/>
          <a:ln/>
        </p:spPr>
        <p:txBody>
          <a:bodyPr>
            <a:normAutofit fontScale="85000" lnSpcReduction="20000"/>
          </a:bodyPr>
          <a:lstStyle/>
          <a:p>
            <a:r>
              <a:rPr lang="pt-BR" b="0" dirty="0"/>
              <a:t>Use  o bom senso</a:t>
            </a:r>
          </a:p>
          <a:p>
            <a:r>
              <a:rPr lang="pt-BR" b="0" dirty="0"/>
              <a:t>Não divulgue dados sensíveis</a:t>
            </a:r>
          </a:p>
          <a:p>
            <a:r>
              <a:rPr lang="pt-BR" b="0" dirty="0"/>
              <a:t>Uso criptografia e serviços seguros</a:t>
            </a:r>
          </a:p>
          <a:p>
            <a:r>
              <a:rPr lang="pt-BR" b="0" dirty="0"/>
              <a:t>Mas também não seja neurótico</a:t>
            </a:r>
          </a:p>
          <a:p>
            <a:endParaRPr lang="pt-BR" b="0" dirty="0"/>
          </a:p>
          <a:p>
            <a:r>
              <a:rPr lang="pt-BR" b="0" dirty="0"/>
              <a:t>E lembre-se: a Internet é uma </a:t>
            </a:r>
            <a:r>
              <a:rPr lang="pt-BR" b="0"/>
              <a:t>péssima vizinhança</a:t>
            </a:r>
            <a:endParaRPr lang="pt-BR" b="0" dirty="0"/>
          </a:p>
        </p:txBody>
      </p:sp>
      <p:graphicFrame>
        <p:nvGraphicFramePr>
          <p:cNvPr id="592900" name="Object 1028"/>
          <p:cNvGraphicFramePr>
            <a:graphicFrameLocks noChangeAspect="1"/>
          </p:cNvGraphicFramePr>
          <p:nvPr/>
        </p:nvGraphicFramePr>
        <p:xfrm>
          <a:off x="7010400" y="2420938"/>
          <a:ext cx="3657600" cy="3060700"/>
        </p:xfrm>
        <a:graphic>
          <a:graphicData uri="http://schemas.openxmlformats.org/presentationml/2006/ole">
            <mc:AlternateContent xmlns:mc="http://schemas.openxmlformats.org/markup-compatibility/2006">
              <mc:Choice xmlns:v="urn:schemas-microsoft-com:vml" Requires="v">
                <p:oleObj spid="_x0000_s23555" name="CorelPhotoPaint.Image.8" r:id="rId4" imgW="3034921" imgH="2539683" progId="">
                  <p:embed/>
                </p:oleObj>
              </mc:Choice>
              <mc:Fallback>
                <p:oleObj name="CorelPhotoPaint.Image.8" r:id="rId4" imgW="3034921" imgH="2539683" progId="">
                  <p:embed/>
                  <p:pic>
                    <p:nvPicPr>
                      <p:cNvPr id="592900" name="Object 10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0" y="2420938"/>
                        <a:ext cx="3657600" cy="306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090652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1524001" y="549275"/>
            <a:ext cx="2555875" cy="71438"/>
          </a:xfrm>
          <a:prstGeom prst="rect">
            <a:avLst/>
          </a:prstGeom>
          <a:blipFill dpi="0" rotWithShape="0">
            <a:blip r:embed="rId3" cstate="print"/>
            <a:srcRect/>
            <a:tile tx="0" ty="0" sx="100000" sy="100000" flip="none" algn="tl"/>
          </a:blipFill>
          <a:ln w="9398">
            <a:solidFill>
              <a:srgbClr val="000000"/>
            </a:solidFill>
            <a:miter lim="800000"/>
            <a:headEnd/>
            <a:tailEnd/>
          </a:ln>
          <a:effectLst/>
        </p:spPr>
        <p:txBody>
          <a:bodyPr wrap="none" anchor="ctr"/>
          <a:lstStyle/>
          <a:p>
            <a:endParaRPr lang="pt-BR"/>
          </a:p>
        </p:txBody>
      </p:sp>
      <p:sp>
        <p:nvSpPr>
          <p:cNvPr id="5124" name="Text Box 4"/>
          <p:cNvSpPr txBox="1">
            <a:spLocks noChangeArrowheads="1"/>
          </p:cNvSpPr>
          <p:nvPr/>
        </p:nvSpPr>
        <p:spPr bwMode="auto">
          <a:xfrm>
            <a:off x="1524000" y="1"/>
            <a:ext cx="5219700" cy="525401"/>
          </a:xfrm>
          <a:prstGeom prst="rect">
            <a:avLst/>
          </a:prstGeom>
          <a:noFill/>
          <a:ln w="9525">
            <a:noFill/>
            <a:round/>
            <a:headEnd/>
            <a:tailEnd/>
          </a:ln>
          <a:effectLst/>
        </p:spPr>
        <p:txBody>
          <a:bodyPr lIns="90000" tIns="46800" rIns="90000" bIns="46800">
            <a:spAutoFit/>
          </a:bodyPr>
          <a:lstStyle/>
          <a:p>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800" b="1">
                <a:solidFill>
                  <a:srgbClr val="000000"/>
                </a:solidFill>
                <a:effectLst>
                  <a:outerShdw blurRad="38100" dist="38100" dir="2700000" algn="tl">
                    <a:srgbClr val="C0C0C0"/>
                  </a:outerShdw>
                </a:effectLst>
                <a:latin typeface="Arial Black" pitchFamily="34" charset="0"/>
              </a:rPr>
              <a:t>Conceito</a:t>
            </a:r>
          </a:p>
        </p:txBody>
      </p:sp>
      <p:sp>
        <p:nvSpPr>
          <p:cNvPr id="5125" name="Text Box 5"/>
          <p:cNvSpPr txBox="1">
            <a:spLocks noChangeArrowheads="1"/>
          </p:cNvSpPr>
          <p:nvPr/>
        </p:nvSpPr>
        <p:spPr bwMode="auto">
          <a:xfrm>
            <a:off x="1919288" y="1052514"/>
            <a:ext cx="7993062" cy="5026633"/>
          </a:xfrm>
          <a:prstGeom prst="rect">
            <a:avLst/>
          </a:prstGeom>
          <a:noFill/>
          <a:ln w="9525">
            <a:noFill/>
            <a:round/>
            <a:headEnd/>
            <a:tailEnd/>
          </a:ln>
          <a:effectLst/>
        </p:spPr>
        <p:txBody>
          <a:bodyPr lIns="90000" tIns="46800" rIns="90000" bIns="46800">
            <a:spAutoFit/>
          </a:bodyPr>
          <a:lstStyle/>
          <a:p>
            <a:pPr>
              <a:spcBef>
                <a:spcPts val="12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solidFill>
                  <a:srgbClr val="000000"/>
                </a:solidFill>
                <a:effectLst>
                  <a:outerShdw blurRad="38100" dist="38100" dir="2700000" algn="tl">
                    <a:srgbClr val="C0C0C0"/>
                  </a:outerShdw>
                </a:effectLst>
                <a:latin typeface="Arial Black" pitchFamily="34" charset="0"/>
              </a:rPr>
              <a:t> Segundo os autores, </a:t>
            </a:r>
            <a:r>
              <a:rPr lang="pt-BR" sz="2400" b="1">
                <a:effectLst>
                  <a:outerShdw blurRad="38100" dist="38100" dir="2700000" algn="tl">
                    <a:srgbClr val="C0C0C0"/>
                  </a:outerShdw>
                </a:effectLst>
                <a:latin typeface="Arial Black" pitchFamily="34" charset="0"/>
              </a:rPr>
              <a:t>Cheswick e Bellovin, um </a:t>
            </a:r>
            <a:r>
              <a:rPr lang="pt-BR" sz="2400" b="1">
                <a:solidFill>
                  <a:schemeClr val="accent2"/>
                </a:solidFill>
                <a:effectLst>
                  <a:outerShdw blurRad="38100" dist="38100" dir="2700000" algn="tl">
                    <a:srgbClr val="C0C0C0"/>
                  </a:outerShdw>
                </a:effectLst>
                <a:latin typeface="Arial Black" pitchFamily="34" charset="0"/>
              </a:rPr>
              <a:t>firewall</a:t>
            </a:r>
            <a:r>
              <a:rPr lang="pt-BR" sz="2400" b="1">
                <a:effectLst>
                  <a:outerShdw blurRad="38100" dist="38100" dir="2700000" algn="tl">
                    <a:srgbClr val="C0C0C0"/>
                  </a:outerShdw>
                </a:effectLst>
                <a:latin typeface="Arial Black" pitchFamily="34" charset="0"/>
              </a:rPr>
              <a:t> é uma coleção de componentes ou um sistema localizado entre duas redes e que possui as seguintes propriedades:</a:t>
            </a:r>
          </a:p>
          <a:p>
            <a:pPr lvl="1">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effectLst>
                  <a:outerShdw blurRad="38100" dist="38100" dir="2700000" algn="tl">
                    <a:srgbClr val="C0C0C0"/>
                  </a:outerShdw>
                </a:effectLst>
                <a:latin typeface="Arial Black" pitchFamily="34" charset="0"/>
              </a:rPr>
              <a:t>Todo o tráfego entrante e sainte, obrigatoriamente, deverá passar pelo firewall </a:t>
            </a:r>
          </a:p>
          <a:p>
            <a:pPr lvl="1">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effectLst>
                  <a:outerShdw blurRad="38100" dist="38100" dir="2700000" algn="tl">
                    <a:srgbClr val="C0C0C0"/>
                  </a:outerShdw>
                </a:effectLst>
                <a:latin typeface="Arial Black" pitchFamily="34" charset="0"/>
              </a:rPr>
              <a:t>Somente tráfego autorizado de acordo com a política de segurança local deverá ter permissão de passar pelo firewall</a:t>
            </a:r>
          </a:p>
          <a:p>
            <a:pPr lvl="1">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effectLst>
                  <a:outerShdw blurRad="38100" dist="38100" dir="2700000" algn="tl">
                    <a:srgbClr val="C0C0C0"/>
                  </a:outerShdw>
                </a:effectLst>
                <a:latin typeface="Arial Black" pitchFamily="34" charset="0"/>
              </a:rPr>
              <a:t>O próprio firewall deve ser imune a invasões</a:t>
            </a:r>
          </a:p>
        </p:txBody>
      </p:sp>
      <p:sp>
        <p:nvSpPr>
          <p:cNvPr id="5141" name="Text Box 21"/>
          <p:cNvSpPr txBox="1">
            <a:spLocks noChangeArrowheads="1"/>
          </p:cNvSpPr>
          <p:nvPr/>
        </p:nvSpPr>
        <p:spPr bwMode="auto">
          <a:xfrm>
            <a:off x="5591175" y="4292601"/>
            <a:ext cx="4681538" cy="2295525"/>
          </a:xfrm>
          <a:prstGeom prst="rect">
            <a:avLst/>
          </a:prstGeom>
          <a:solidFill>
            <a:srgbClr val="FFCC99"/>
          </a:solidFill>
          <a:ln w="12700">
            <a:solidFill>
              <a:srgbClr val="000000"/>
            </a:solidFill>
            <a:miter lim="800000"/>
            <a:headEnd/>
            <a:tailEnd/>
          </a:ln>
          <a:effectLst/>
        </p:spPr>
        <p:txBody>
          <a:bodyPr>
            <a:spAutoFit/>
          </a:bodyPr>
          <a:lstStyle/>
          <a:p>
            <a:pPr>
              <a:spcBef>
                <a:spcPct val="50000"/>
              </a:spcBef>
            </a:pPr>
            <a:r>
              <a:rPr lang="en-US" sz="2400" b="1">
                <a:effectLst>
                  <a:outerShdw blurRad="38100" dist="38100" dir="2700000" algn="tl">
                    <a:srgbClr val="FFFFFF"/>
                  </a:outerShdw>
                </a:effectLst>
                <a:latin typeface="Arial Black" pitchFamily="34" charset="0"/>
              </a:rPr>
              <a:t>O objetivo de um firewall é previnir que usuários não-autorizados acessem recursos na rede interna e que acessem recursos externos indesejados</a:t>
            </a:r>
          </a:p>
        </p:txBody>
      </p:sp>
    </p:spTree>
    <p:extLst>
      <p:ext uri="{BB962C8B-B14F-4D97-AF65-F5344CB8AC3E}">
        <p14:creationId xmlns:p14="http://schemas.microsoft.com/office/powerpoint/2010/main" val="33952317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41"/>
                                        </p:tgtEl>
                                        <p:attrNameLst>
                                          <p:attrName>style.visibility</p:attrName>
                                        </p:attrNameLst>
                                      </p:cBhvr>
                                      <p:to>
                                        <p:strVal val="visible"/>
                                      </p:to>
                                    </p:set>
                                    <p:anim calcmode="lin" valueType="num">
                                      <p:cBhvr additive="base">
                                        <p:cTn id="7" dur="500" fill="hold"/>
                                        <p:tgtEl>
                                          <p:spTgt spid="5141"/>
                                        </p:tgtEl>
                                        <p:attrNameLst>
                                          <p:attrName>ppt_x</p:attrName>
                                        </p:attrNameLst>
                                      </p:cBhvr>
                                      <p:tavLst>
                                        <p:tav tm="0">
                                          <p:val>
                                            <p:strVal val="#ppt_x"/>
                                          </p:val>
                                        </p:tav>
                                        <p:tav tm="100000">
                                          <p:val>
                                            <p:strVal val="#ppt_x"/>
                                          </p:val>
                                        </p:tav>
                                      </p:tavLst>
                                    </p:anim>
                                    <p:anim calcmode="lin" valueType="num">
                                      <p:cBhvr additive="base">
                                        <p:cTn id="8" dur="500" fill="hold"/>
                                        <p:tgtEl>
                                          <p:spTgt spid="5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1524001" y="549275"/>
            <a:ext cx="2555875" cy="71438"/>
          </a:xfrm>
          <a:prstGeom prst="rect">
            <a:avLst/>
          </a:prstGeom>
          <a:blipFill dpi="0" rotWithShape="0">
            <a:blip r:embed="rId3" cstate="print"/>
            <a:srcRect/>
            <a:tile tx="0" ty="0" sx="100000" sy="100000" flip="none" algn="tl"/>
          </a:blipFill>
          <a:ln w="9398">
            <a:solidFill>
              <a:srgbClr val="000000"/>
            </a:solidFill>
            <a:miter lim="800000"/>
            <a:headEnd/>
            <a:tailEnd/>
          </a:ln>
          <a:effectLst/>
        </p:spPr>
        <p:txBody>
          <a:bodyPr wrap="none" anchor="ctr"/>
          <a:lstStyle/>
          <a:p>
            <a:endParaRPr lang="pt-BR"/>
          </a:p>
        </p:txBody>
      </p:sp>
      <p:sp>
        <p:nvSpPr>
          <p:cNvPr id="91139" name="Text Box 3"/>
          <p:cNvSpPr txBox="1">
            <a:spLocks noChangeArrowheads="1"/>
          </p:cNvSpPr>
          <p:nvPr/>
        </p:nvSpPr>
        <p:spPr bwMode="auto">
          <a:xfrm>
            <a:off x="1524000" y="1"/>
            <a:ext cx="5219700" cy="525401"/>
          </a:xfrm>
          <a:prstGeom prst="rect">
            <a:avLst/>
          </a:prstGeom>
          <a:noFill/>
          <a:ln w="9525">
            <a:noFill/>
            <a:round/>
            <a:headEnd/>
            <a:tailEnd/>
          </a:ln>
          <a:effectLst/>
        </p:spPr>
        <p:txBody>
          <a:bodyPr lIns="90000" tIns="46800" rIns="90000" bIns="46800">
            <a:spAutoFit/>
          </a:bodyPr>
          <a:lstStyle/>
          <a:p>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800" b="1">
                <a:solidFill>
                  <a:srgbClr val="000000"/>
                </a:solidFill>
                <a:effectLst>
                  <a:outerShdw blurRad="38100" dist="38100" dir="2700000" algn="tl">
                    <a:srgbClr val="C0C0C0"/>
                  </a:outerShdw>
                </a:effectLst>
                <a:latin typeface="Arial Black" pitchFamily="34" charset="0"/>
              </a:rPr>
              <a:t>Histórico</a:t>
            </a:r>
          </a:p>
        </p:txBody>
      </p:sp>
      <p:sp>
        <p:nvSpPr>
          <p:cNvPr id="91140" name="Text Box 4"/>
          <p:cNvSpPr txBox="1">
            <a:spLocks noChangeArrowheads="1"/>
          </p:cNvSpPr>
          <p:nvPr/>
        </p:nvSpPr>
        <p:spPr bwMode="auto">
          <a:xfrm>
            <a:off x="1703389" y="549275"/>
            <a:ext cx="8785225" cy="6352638"/>
          </a:xfrm>
          <a:prstGeom prst="rect">
            <a:avLst/>
          </a:prstGeom>
          <a:noFill/>
          <a:ln w="9525">
            <a:noFill/>
            <a:round/>
            <a:headEnd/>
            <a:tailEnd/>
          </a:ln>
          <a:effectLst/>
        </p:spPr>
        <p:txBody>
          <a:bodyPr lIns="90000" tIns="46800" rIns="90000" bIns="46800">
            <a:spAutoFit/>
          </a:bodyPr>
          <a:lstStyle/>
          <a:p>
            <a:pPr>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000" b="1">
                <a:solidFill>
                  <a:srgbClr val="000000"/>
                </a:solidFill>
                <a:effectLst>
                  <a:outerShdw blurRad="38100" dist="38100" dir="2700000" algn="tl">
                    <a:srgbClr val="C0C0C0"/>
                  </a:outerShdw>
                </a:effectLst>
                <a:latin typeface="Arial Black" pitchFamily="34" charset="0"/>
              </a:rPr>
              <a:t> </a:t>
            </a:r>
            <a:r>
              <a:rPr lang="pt-BR" sz="2000" b="1">
                <a:effectLst>
                  <a:outerShdw blurRad="38100" dist="38100" dir="2700000" algn="tl">
                    <a:srgbClr val="C0C0C0"/>
                  </a:outerShdw>
                </a:effectLst>
                <a:latin typeface="Arial Black" pitchFamily="34" charset="0"/>
              </a:rPr>
              <a:t>1987-1988 – É publicado um artigo pela empresa Digital Equipament Corporation (DEC) sobre um modelo de filtragem de pacotes (</a:t>
            </a:r>
            <a:r>
              <a:rPr lang="pt-BR" sz="2000" b="1" i="1">
                <a:effectLst>
                  <a:outerShdw blurRad="38100" dist="38100" dir="2700000" algn="tl">
                    <a:srgbClr val="C0C0C0"/>
                  </a:outerShdw>
                </a:effectLst>
                <a:latin typeface="Arial Black" pitchFamily="34" charset="0"/>
              </a:rPr>
              <a:t>stateless</a:t>
            </a:r>
            <a:r>
              <a:rPr lang="pt-BR" sz="2000" b="1">
                <a:effectLst>
                  <a:outerShdw blurRad="38100" dist="38100" dir="2700000" algn="tl">
                    <a:srgbClr val="C0C0C0"/>
                  </a:outerShdw>
                </a:effectLst>
                <a:latin typeface="Arial Black" pitchFamily="34" charset="0"/>
              </a:rPr>
              <a:t>)</a:t>
            </a:r>
          </a:p>
          <a:p>
            <a:pPr>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000" b="1">
                <a:effectLst>
                  <a:outerShdw blurRad="38100" dist="38100" dir="2700000" algn="tl">
                    <a:srgbClr val="C0C0C0"/>
                  </a:outerShdw>
                </a:effectLst>
                <a:latin typeface="Arial Black" pitchFamily="34" charset="0"/>
              </a:rPr>
              <a:t> 1989-1990 – Começam a aparecer as primeiras tentativas de firewall </a:t>
            </a:r>
            <a:r>
              <a:rPr lang="pt-BR" sz="2000" b="1" i="1">
                <a:effectLst>
                  <a:outerShdw blurRad="38100" dist="38100" dir="2700000" algn="tl">
                    <a:srgbClr val="C0C0C0"/>
                  </a:outerShdw>
                </a:effectLst>
                <a:latin typeface="Arial Black" pitchFamily="34" charset="0"/>
              </a:rPr>
              <a:t>stateful</a:t>
            </a:r>
          </a:p>
          <a:p>
            <a:pPr>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000" b="1" i="1">
                <a:effectLst>
                  <a:outerShdw blurRad="38100" dist="38100" dir="2700000" algn="tl">
                    <a:srgbClr val="C0C0C0"/>
                  </a:outerShdw>
                </a:effectLst>
                <a:latin typeface="Arial Black" pitchFamily="34" charset="0"/>
              </a:rPr>
              <a:t> </a:t>
            </a:r>
            <a:r>
              <a:rPr lang="pt-BR" sz="2000" b="1">
                <a:effectLst>
                  <a:outerShdw blurRad="38100" dist="38100" dir="2700000" algn="tl">
                    <a:srgbClr val="C0C0C0"/>
                  </a:outerShdw>
                </a:effectLst>
                <a:latin typeface="Arial Black" pitchFamily="34" charset="0"/>
              </a:rPr>
              <a:t>1991 – O primeiro firewall comercial DEC SEAL, baseado em proxies de aplicações</a:t>
            </a:r>
          </a:p>
          <a:p>
            <a:pPr>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000" b="1">
                <a:effectLst>
                  <a:outerShdw blurRad="38100" dist="38100" dir="2700000" algn="tl">
                    <a:srgbClr val="C0C0C0"/>
                  </a:outerShdw>
                </a:effectLst>
                <a:latin typeface="Arial Black" pitchFamily="34" charset="0"/>
              </a:rPr>
              <a:t> 1992 – Lançado o firewall comercial da empresa CheckPoint, o Firewall-1</a:t>
            </a:r>
          </a:p>
          <a:p>
            <a:pPr>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000" b="1">
                <a:effectLst>
                  <a:outerShdw blurRad="38100" dist="38100" dir="2700000" algn="tl">
                    <a:srgbClr val="C0C0C0"/>
                  </a:outerShdw>
                </a:effectLst>
                <a:latin typeface="Arial Black" pitchFamily="34" charset="0"/>
              </a:rPr>
              <a:t> 1993 – FreeBSD </a:t>
            </a:r>
            <a:r>
              <a:rPr lang="pt-BR" sz="2000" b="1">
                <a:solidFill>
                  <a:schemeClr val="accent2"/>
                </a:solidFill>
                <a:effectLst>
                  <a:outerShdw blurRad="38100" dist="38100" dir="2700000" algn="tl">
                    <a:srgbClr val="C0C0C0"/>
                  </a:outerShdw>
                </a:effectLst>
                <a:latin typeface="Arial Black" pitchFamily="34" charset="0"/>
              </a:rPr>
              <a:t>ipfilter</a:t>
            </a:r>
          </a:p>
          <a:p>
            <a:pPr>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000" b="1">
                <a:effectLst>
                  <a:outerShdw blurRad="38100" dist="38100" dir="2700000" algn="tl">
                    <a:srgbClr val="C0C0C0"/>
                  </a:outerShdw>
                </a:effectLst>
                <a:latin typeface="Arial Black" pitchFamily="34" charset="0"/>
              </a:rPr>
              <a:t> 1994 – FreeBSD </a:t>
            </a:r>
            <a:r>
              <a:rPr lang="pt-BR" sz="2000" b="1">
                <a:solidFill>
                  <a:schemeClr val="accent2"/>
                </a:solidFill>
                <a:effectLst>
                  <a:outerShdw blurRad="38100" dist="38100" dir="2700000" algn="tl">
                    <a:srgbClr val="C0C0C0"/>
                  </a:outerShdw>
                </a:effectLst>
                <a:latin typeface="Arial Black" pitchFamily="34" charset="0"/>
              </a:rPr>
              <a:t>ipfw</a:t>
            </a:r>
            <a:r>
              <a:rPr lang="pt-BR" sz="2000" b="1">
                <a:effectLst>
                  <a:outerShdw blurRad="38100" dist="38100" dir="2700000" algn="tl">
                    <a:srgbClr val="C0C0C0"/>
                  </a:outerShdw>
                </a:effectLst>
                <a:latin typeface="Arial Black" pitchFamily="34" charset="0"/>
              </a:rPr>
              <a:t>, avanços em relação ao ipfilter</a:t>
            </a:r>
          </a:p>
          <a:p>
            <a:pPr>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000" b="1">
                <a:effectLst>
                  <a:outerShdw blurRad="38100" dist="38100" dir="2700000" algn="tl">
                    <a:srgbClr val="C0C0C0"/>
                  </a:outerShdw>
                </a:effectLst>
                <a:latin typeface="Arial Black" pitchFamily="34" charset="0"/>
              </a:rPr>
              <a:t> 1995 - Linux </a:t>
            </a:r>
            <a:r>
              <a:rPr lang="pt-BR" sz="2000" b="1">
                <a:solidFill>
                  <a:schemeClr val="accent2"/>
                </a:solidFill>
                <a:effectLst>
                  <a:outerShdw blurRad="38100" dist="38100" dir="2700000" algn="tl">
                    <a:srgbClr val="C0C0C0"/>
                  </a:outerShdw>
                </a:effectLst>
                <a:latin typeface="Arial Black" pitchFamily="34" charset="0"/>
              </a:rPr>
              <a:t>ipfwadm</a:t>
            </a:r>
            <a:r>
              <a:rPr lang="pt-BR" sz="2000" b="1">
                <a:effectLst>
                  <a:outerShdw blurRad="38100" dist="38100" dir="2700000" algn="tl">
                    <a:srgbClr val="C0C0C0"/>
                  </a:outerShdw>
                </a:effectLst>
                <a:latin typeface="Arial Black" pitchFamily="34" charset="0"/>
              </a:rPr>
              <a:t>, baseado no ipfw do FreeBSD, no Kernel 1.2.1 do Linux</a:t>
            </a:r>
          </a:p>
          <a:p>
            <a:pPr>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000" b="1">
                <a:effectLst>
                  <a:outerShdw blurRad="38100" dist="38100" dir="2700000" algn="tl">
                    <a:srgbClr val="C0C0C0"/>
                  </a:outerShdw>
                </a:effectLst>
                <a:latin typeface="Arial Black" pitchFamily="34" charset="0"/>
              </a:rPr>
              <a:t> 1997 – Linux </a:t>
            </a:r>
            <a:r>
              <a:rPr lang="pt-BR" sz="2000" b="1">
                <a:solidFill>
                  <a:schemeClr val="accent2"/>
                </a:solidFill>
                <a:effectLst>
                  <a:outerShdw blurRad="38100" dist="38100" dir="2700000" algn="tl">
                    <a:srgbClr val="C0C0C0"/>
                  </a:outerShdw>
                </a:effectLst>
                <a:latin typeface="Arial Black" pitchFamily="34" charset="0"/>
              </a:rPr>
              <a:t>ipchains</a:t>
            </a:r>
            <a:r>
              <a:rPr lang="pt-BR" sz="2000" b="1">
                <a:effectLst>
                  <a:outerShdw blurRad="38100" dist="38100" dir="2700000" algn="tl">
                    <a:srgbClr val="C0C0C0"/>
                  </a:outerShdw>
                </a:effectLst>
                <a:latin typeface="Arial Black" pitchFamily="34" charset="0"/>
              </a:rPr>
              <a:t>, evolução do ipfwadm</a:t>
            </a:r>
          </a:p>
          <a:p>
            <a:pPr>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000" b="1">
                <a:effectLst>
                  <a:outerShdw blurRad="38100" dist="38100" dir="2700000" algn="tl">
                    <a:srgbClr val="C0C0C0"/>
                  </a:outerShdw>
                </a:effectLst>
                <a:latin typeface="Arial Black" pitchFamily="34" charset="0"/>
              </a:rPr>
              <a:t> 1998 – Linux </a:t>
            </a:r>
            <a:r>
              <a:rPr lang="pt-BR" sz="2000" b="1">
                <a:solidFill>
                  <a:schemeClr val="accent2"/>
                </a:solidFill>
                <a:effectLst>
                  <a:outerShdw blurRad="38100" dist="38100" dir="2700000" algn="tl">
                    <a:srgbClr val="C0C0C0"/>
                  </a:outerShdw>
                </a:effectLst>
                <a:latin typeface="Arial Black" pitchFamily="34" charset="0"/>
              </a:rPr>
              <a:t>iptables (NetFilter)</a:t>
            </a:r>
            <a:r>
              <a:rPr lang="pt-BR" sz="2000" b="1">
                <a:effectLst>
                  <a:outerShdw blurRad="38100" dist="38100" dir="2700000" algn="tl">
                    <a:srgbClr val="C0C0C0"/>
                  </a:outerShdw>
                </a:effectLst>
                <a:latin typeface="Arial Black" pitchFamily="34" charset="0"/>
              </a:rPr>
              <a:t>, evolução do ipchains com recursos de statefull</a:t>
            </a:r>
          </a:p>
        </p:txBody>
      </p:sp>
      <p:pic>
        <p:nvPicPr>
          <p:cNvPr id="91143" name="Picture 7"/>
          <p:cNvPicPr>
            <a:picLocks noChangeAspect="1" noChangeArrowheads="1"/>
          </p:cNvPicPr>
          <p:nvPr/>
        </p:nvPicPr>
        <p:blipFill>
          <a:blip r:embed="rId5" cstate="print"/>
          <a:srcRect/>
          <a:stretch>
            <a:fillRect/>
          </a:stretch>
        </p:blipFill>
        <p:spPr bwMode="auto">
          <a:xfrm>
            <a:off x="1587501" y="2055814"/>
            <a:ext cx="8685213" cy="2854325"/>
          </a:xfrm>
          <a:prstGeom prst="rect">
            <a:avLst/>
          </a:prstGeom>
          <a:noFill/>
          <a:ln w="12700">
            <a:solidFill>
              <a:srgbClr val="000000"/>
            </a:solidFill>
            <a:miter lim="800000"/>
            <a:headEnd/>
            <a:tailEnd/>
          </a:ln>
          <a:effectLst/>
        </p:spPr>
      </p:pic>
      <p:pic>
        <p:nvPicPr>
          <p:cNvPr id="91144" name="Picture 8"/>
          <p:cNvPicPr>
            <a:picLocks noChangeAspect="1" noChangeArrowheads="1"/>
          </p:cNvPicPr>
          <p:nvPr/>
        </p:nvPicPr>
        <p:blipFill>
          <a:blip r:embed="rId6" cstate="print"/>
          <a:srcRect/>
          <a:stretch>
            <a:fillRect/>
          </a:stretch>
        </p:blipFill>
        <p:spPr bwMode="auto">
          <a:xfrm>
            <a:off x="5257801" y="476251"/>
            <a:ext cx="4532313" cy="6048375"/>
          </a:xfrm>
          <a:prstGeom prst="rect">
            <a:avLst/>
          </a:prstGeom>
          <a:noFill/>
          <a:ln w="9525">
            <a:noFill/>
            <a:miter lim="800000"/>
            <a:headEnd/>
            <a:tailEnd/>
          </a:ln>
          <a:effectLst/>
        </p:spPr>
      </p:pic>
    </p:spTree>
    <p:extLst>
      <p:ext uri="{BB962C8B-B14F-4D97-AF65-F5344CB8AC3E}">
        <p14:creationId xmlns:p14="http://schemas.microsoft.com/office/powerpoint/2010/main" val="28542131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1144"/>
                                        </p:tgtEl>
                                        <p:attrNameLst>
                                          <p:attrName>style.visibility</p:attrName>
                                        </p:attrNameLst>
                                      </p:cBhvr>
                                      <p:to>
                                        <p:strVal val="visible"/>
                                      </p:to>
                                    </p:set>
                                    <p:anim calcmode="lin" valueType="num">
                                      <p:cBhvr additive="base">
                                        <p:cTn id="7" dur="500" fill="hold"/>
                                        <p:tgtEl>
                                          <p:spTgt spid="91144"/>
                                        </p:tgtEl>
                                        <p:attrNameLst>
                                          <p:attrName>ppt_x</p:attrName>
                                        </p:attrNameLst>
                                      </p:cBhvr>
                                      <p:tavLst>
                                        <p:tav tm="0">
                                          <p:val>
                                            <p:strVal val="#ppt_x"/>
                                          </p:val>
                                        </p:tav>
                                        <p:tav tm="100000">
                                          <p:val>
                                            <p:strVal val="#ppt_x"/>
                                          </p:val>
                                        </p:tav>
                                      </p:tavLst>
                                    </p:anim>
                                    <p:anim calcmode="lin" valueType="num">
                                      <p:cBhvr additive="base">
                                        <p:cTn id="8" dur="500" fill="hold"/>
                                        <p:tgtEl>
                                          <p:spTgt spid="911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91144"/>
                                        </p:tgtEl>
                                        <p:attrNameLst>
                                          <p:attrName>ppt_x</p:attrName>
                                        </p:attrNameLst>
                                      </p:cBhvr>
                                      <p:tavLst>
                                        <p:tav tm="0">
                                          <p:val>
                                            <p:strVal val="ppt_x"/>
                                          </p:val>
                                        </p:tav>
                                        <p:tav tm="100000">
                                          <p:val>
                                            <p:strVal val="ppt_x"/>
                                          </p:val>
                                        </p:tav>
                                      </p:tavLst>
                                    </p:anim>
                                    <p:anim calcmode="lin" valueType="num">
                                      <p:cBhvr additive="base">
                                        <p:cTn id="13" dur="500"/>
                                        <p:tgtEl>
                                          <p:spTgt spid="91144"/>
                                        </p:tgtEl>
                                        <p:attrNameLst>
                                          <p:attrName>ppt_y</p:attrName>
                                        </p:attrNameLst>
                                      </p:cBhvr>
                                      <p:tavLst>
                                        <p:tav tm="0">
                                          <p:val>
                                            <p:strVal val="ppt_y"/>
                                          </p:val>
                                        </p:tav>
                                        <p:tav tm="100000">
                                          <p:val>
                                            <p:strVal val="1+ppt_h/2"/>
                                          </p:val>
                                        </p:tav>
                                      </p:tavLst>
                                    </p:anim>
                                    <p:set>
                                      <p:cBhvr>
                                        <p:cTn id="14" dur="1" fill="hold">
                                          <p:stCondLst>
                                            <p:cond delay="499"/>
                                          </p:stCondLst>
                                        </p:cTn>
                                        <p:tgtEl>
                                          <p:spTgt spid="9114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1143"/>
                                        </p:tgtEl>
                                        <p:attrNameLst>
                                          <p:attrName>style.visibility</p:attrName>
                                        </p:attrNameLst>
                                      </p:cBhvr>
                                      <p:to>
                                        <p:strVal val="visible"/>
                                      </p:to>
                                    </p:set>
                                    <p:anim calcmode="lin" valueType="num">
                                      <p:cBhvr additive="base">
                                        <p:cTn id="19" dur="500" fill="hold"/>
                                        <p:tgtEl>
                                          <p:spTgt spid="91143"/>
                                        </p:tgtEl>
                                        <p:attrNameLst>
                                          <p:attrName>ppt_x</p:attrName>
                                        </p:attrNameLst>
                                      </p:cBhvr>
                                      <p:tavLst>
                                        <p:tav tm="0">
                                          <p:val>
                                            <p:strVal val="#ppt_x"/>
                                          </p:val>
                                        </p:tav>
                                        <p:tav tm="100000">
                                          <p:val>
                                            <p:strVal val="#ppt_x"/>
                                          </p:val>
                                        </p:tav>
                                      </p:tavLst>
                                    </p:anim>
                                    <p:anim calcmode="lin" valueType="num">
                                      <p:cBhvr additive="base">
                                        <p:cTn id="20" dur="500" fill="hold"/>
                                        <p:tgtEl>
                                          <p:spTgt spid="911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1524001" y="549275"/>
            <a:ext cx="2555875" cy="71438"/>
          </a:xfrm>
          <a:prstGeom prst="rect">
            <a:avLst/>
          </a:prstGeom>
          <a:blipFill dpi="0" rotWithShape="0">
            <a:blip r:embed="rId3" cstate="print"/>
            <a:srcRect/>
            <a:tile tx="0" ty="0" sx="100000" sy="100000" flip="none" algn="tl"/>
          </a:blipFill>
          <a:ln w="9398">
            <a:solidFill>
              <a:srgbClr val="000000"/>
            </a:solidFill>
            <a:miter lim="800000"/>
            <a:headEnd/>
            <a:tailEnd/>
          </a:ln>
          <a:effectLst/>
        </p:spPr>
        <p:txBody>
          <a:bodyPr wrap="none" anchor="ctr"/>
          <a:lstStyle/>
          <a:p>
            <a:endParaRPr lang="pt-BR"/>
          </a:p>
        </p:txBody>
      </p:sp>
      <p:sp>
        <p:nvSpPr>
          <p:cNvPr id="89091" name="Text Box 3"/>
          <p:cNvSpPr txBox="1">
            <a:spLocks noChangeArrowheads="1"/>
          </p:cNvSpPr>
          <p:nvPr/>
        </p:nvSpPr>
        <p:spPr bwMode="auto">
          <a:xfrm>
            <a:off x="1524000" y="1"/>
            <a:ext cx="5219700" cy="525401"/>
          </a:xfrm>
          <a:prstGeom prst="rect">
            <a:avLst/>
          </a:prstGeom>
          <a:noFill/>
          <a:ln w="9525">
            <a:noFill/>
            <a:round/>
            <a:headEnd/>
            <a:tailEnd/>
          </a:ln>
          <a:effectLst/>
        </p:spPr>
        <p:txBody>
          <a:bodyPr lIns="90000" tIns="46800" rIns="90000" bIns="46800">
            <a:spAutoFit/>
          </a:bodyPr>
          <a:lstStyle/>
          <a:p>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800" b="1">
                <a:solidFill>
                  <a:srgbClr val="000000"/>
                </a:solidFill>
                <a:effectLst>
                  <a:outerShdw blurRad="38100" dist="38100" dir="2700000" algn="tl">
                    <a:srgbClr val="C0C0C0"/>
                  </a:outerShdw>
                </a:effectLst>
                <a:latin typeface="Arial Black" pitchFamily="34" charset="0"/>
              </a:rPr>
              <a:t>Tipos de Firewall</a:t>
            </a:r>
          </a:p>
        </p:txBody>
      </p:sp>
      <p:sp>
        <p:nvSpPr>
          <p:cNvPr id="89092" name="Text Box 4"/>
          <p:cNvSpPr txBox="1">
            <a:spLocks noChangeArrowheads="1"/>
          </p:cNvSpPr>
          <p:nvPr/>
        </p:nvSpPr>
        <p:spPr bwMode="auto">
          <a:xfrm>
            <a:off x="1774825" y="765176"/>
            <a:ext cx="8497888" cy="5693483"/>
          </a:xfrm>
          <a:prstGeom prst="rect">
            <a:avLst/>
          </a:prstGeom>
          <a:noFill/>
          <a:ln w="9525">
            <a:noFill/>
            <a:round/>
            <a:headEnd/>
            <a:tailEnd/>
          </a:ln>
          <a:effectLst/>
        </p:spPr>
        <p:txBody>
          <a:bodyPr lIns="90000" tIns="46800" rIns="90000" bIns="46800">
            <a:spAutoFit/>
          </a:bodyPr>
          <a:lstStyle/>
          <a:p>
            <a:pPr>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solidFill>
                  <a:srgbClr val="000000"/>
                </a:solidFill>
                <a:effectLst>
                  <a:outerShdw blurRad="38100" dist="38100" dir="2700000" algn="tl">
                    <a:srgbClr val="C0C0C0"/>
                  </a:outerShdw>
                </a:effectLst>
                <a:latin typeface="Arial Black" pitchFamily="34" charset="0"/>
              </a:rPr>
              <a:t> </a:t>
            </a:r>
            <a:r>
              <a:rPr lang="pt-BR" sz="2400" b="1">
                <a:solidFill>
                  <a:schemeClr val="accent2"/>
                </a:solidFill>
                <a:effectLst>
                  <a:outerShdw blurRad="38100" dist="38100" dir="2700000" algn="tl">
                    <a:srgbClr val="C0C0C0"/>
                  </a:outerShdw>
                </a:effectLst>
                <a:latin typeface="Arial Black" pitchFamily="34" charset="0"/>
              </a:rPr>
              <a:t>Stateless (Packet Filter)</a:t>
            </a:r>
          </a:p>
          <a:p>
            <a:pPr lvl="1">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effectLst>
                  <a:outerShdw blurRad="38100" dist="38100" dir="2700000" algn="tl">
                    <a:srgbClr val="C0C0C0"/>
                  </a:outerShdw>
                </a:effectLst>
                <a:latin typeface="Arial Black" pitchFamily="34" charset="0"/>
              </a:rPr>
              <a:t>Filtragem de pacotes, sem analisar o estado da conexão</a:t>
            </a:r>
          </a:p>
          <a:p>
            <a:pPr>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effectLst>
                  <a:outerShdw blurRad="38100" dist="38100" dir="2700000" algn="tl">
                    <a:srgbClr val="C0C0C0"/>
                  </a:outerShdw>
                </a:effectLst>
                <a:latin typeface="Arial Black" pitchFamily="34" charset="0"/>
              </a:rPr>
              <a:t> </a:t>
            </a:r>
            <a:r>
              <a:rPr lang="pt-BR" sz="2400" b="1">
                <a:solidFill>
                  <a:schemeClr val="accent2"/>
                </a:solidFill>
                <a:effectLst>
                  <a:outerShdw blurRad="38100" dist="38100" dir="2700000" algn="tl">
                    <a:srgbClr val="C0C0C0"/>
                  </a:outerShdw>
                </a:effectLst>
                <a:latin typeface="Arial Black" pitchFamily="34" charset="0"/>
              </a:rPr>
              <a:t>Stateful</a:t>
            </a:r>
          </a:p>
          <a:p>
            <a:pPr lvl="1">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effectLst>
                  <a:outerShdw blurRad="38100" dist="38100" dir="2700000" algn="tl">
                    <a:srgbClr val="C0C0C0"/>
                  </a:outerShdw>
                </a:effectLst>
                <a:latin typeface="Arial Black" pitchFamily="34" charset="0"/>
              </a:rPr>
              <a:t>Filtragem de pacotes, analisando o estado da conexão (TCP e UDP)</a:t>
            </a:r>
          </a:p>
          <a:p>
            <a:pPr>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effectLst>
                  <a:outerShdw blurRad="38100" dist="38100" dir="2700000" algn="tl">
                    <a:srgbClr val="C0C0C0"/>
                  </a:outerShdw>
                </a:effectLst>
                <a:latin typeface="Arial Black" pitchFamily="34" charset="0"/>
              </a:rPr>
              <a:t> </a:t>
            </a:r>
            <a:r>
              <a:rPr lang="pt-BR" sz="2400" b="1">
                <a:solidFill>
                  <a:schemeClr val="accent2"/>
                </a:solidFill>
                <a:effectLst>
                  <a:outerShdw blurRad="38100" dist="38100" dir="2700000" algn="tl">
                    <a:srgbClr val="C0C0C0"/>
                  </a:outerShdw>
                </a:effectLst>
                <a:latin typeface="Arial Black" pitchFamily="34" charset="0"/>
              </a:rPr>
              <a:t>Proxy de aplicação</a:t>
            </a:r>
          </a:p>
          <a:p>
            <a:pPr lvl="1">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effectLst>
                  <a:outerShdw blurRad="38100" dist="38100" dir="2700000" algn="tl">
                    <a:srgbClr val="C0C0C0"/>
                  </a:outerShdw>
                </a:effectLst>
                <a:latin typeface="Arial Black" pitchFamily="34" charset="0"/>
              </a:rPr>
              <a:t>Filtragem de acordo com o protocolo da camada de aplicação</a:t>
            </a:r>
          </a:p>
          <a:p>
            <a:pPr>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effectLst>
                  <a:outerShdw blurRad="38100" dist="38100" dir="2700000" algn="tl">
                    <a:srgbClr val="C0C0C0"/>
                  </a:outerShdw>
                </a:effectLst>
                <a:latin typeface="Arial Black" pitchFamily="34" charset="0"/>
              </a:rPr>
              <a:t> </a:t>
            </a:r>
            <a:r>
              <a:rPr lang="pt-BR" sz="2400" b="1">
                <a:solidFill>
                  <a:schemeClr val="accent2"/>
                </a:solidFill>
                <a:effectLst>
                  <a:outerShdw blurRad="38100" dist="38100" dir="2700000" algn="tl">
                    <a:srgbClr val="C0C0C0"/>
                  </a:outerShdw>
                </a:effectLst>
                <a:latin typeface="Arial Black" pitchFamily="34" charset="0"/>
              </a:rPr>
              <a:t>Firewall de aplicação</a:t>
            </a:r>
          </a:p>
          <a:p>
            <a:pPr lvl="1">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effectLst>
                  <a:outerShdw blurRad="38100" dist="38100" dir="2700000" algn="tl">
                    <a:srgbClr val="C0C0C0"/>
                  </a:outerShdw>
                </a:effectLst>
                <a:latin typeface="Arial Black" pitchFamily="34" charset="0"/>
              </a:rPr>
              <a:t>Filtragem somente pelo endereço IP de origem, mais simples que os outros tipos</a:t>
            </a:r>
          </a:p>
        </p:txBody>
      </p:sp>
    </p:spTree>
    <p:extLst>
      <p:ext uri="{BB962C8B-B14F-4D97-AF65-F5344CB8AC3E}">
        <p14:creationId xmlns:p14="http://schemas.microsoft.com/office/powerpoint/2010/main" val="2123146301"/>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p:cNvPicPr>
            <a:picLocks noChangeAspect="1" noChangeArrowheads="1"/>
          </p:cNvPicPr>
          <p:nvPr/>
        </p:nvPicPr>
        <p:blipFill>
          <a:blip r:embed="rId2" cstate="print"/>
          <a:srcRect/>
          <a:stretch>
            <a:fillRect/>
          </a:stretch>
        </p:blipFill>
        <p:spPr bwMode="auto">
          <a:xfrm>
            <a:off x="2927648" y="1340769"/>
            <a:ext cx="6983412" cy="4179887"/>
          </a:xfrm>
          <a:prstGeom prst="rect">
            <a:avLst/>
          </a:prstGeom>
          <a:noFill/>
          <a:ln w="9525">
            <a:noFill/>
            <a:miter lim="800000"/>
            <a:headEnd/>
            <a:tailEnd/>
          </a:ln>
          <a:effectLst/>
        </p:spPr>
      </p:pic>
    </p:spTree>
    <p:extLst>
      <p:ext uri="{BB962C8B-B14F-4D97-AF65-F5344CB8AC3E}">
        <p14:creationId xmlns:p14="http://schemas.microsoft.com/office/powerpoint/2010/main" val="10186892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1524001" y="549275"/>
            <a:ext cx="2555875" cy="71438"/>
          </a:xfrm>
          <a:prstGeom prst="rect">
            <a:avLst/>
          </a:prstGeom>
          <a:blipFill dpi="0" rotWithShape="0">
            <a:blip r:embed="rId3" cstate="print"/>
            <a:srcRect/>
            <a:tile tx="0" ty="0" sx="100000" sy="100000" flip="none" algn="tl"/>
          </a:blipFill>
          <a:ln w="9398">
            <a:solidFill>
              <a:srgbClr val="000000"/>
            </a:solidFill>
            <a:miter lim="800000"/>
            <a:headEnd/>
            <a:tailEnd/>
          </a:ln>
          <a:effectLst/>
        </p:spPr>
        <p:txBody>
          <a:bodyPr wrap="none" anchor="ctr"/>
          <a:lstStyle/>
          <a:p>
            <a:endParaRPr lang="pt-BR"/>
          </a:p>
        </p:txBody>
      </p:sp>
      <p:sp>
        <p:nvSpPr>
          <p:cNvPr id="95235" name="Text Box 3"/>
          <p:cNvSpPr txBox="1">
            <a:spLocks noChangeArrowheads="1"/>
          </p:cNvSpPr>
          <p:nvPr/>
        </p:nvSpPr>
        <p:spPr bwMode="auto">
          <a:xfrm>
            <a:off x="1524000" y="1"/>
            <a:ext cx="5219700" cy="525401"/>
          </a:xfrm>
          <a:prstGeom prst="rect">
            <a:avLst/>
          </a:prstGeom>
          <a:noFill/>
          <a:ln w="9525">
            <a:noFill/>
            <a:round/>
            <a:headEnd/>
            <a:tailEnd/>
          </a:ln>
          <a:effectLst/>
        </p:spPr>
        <p:txBody>
          <a:bodyPr lIns="90000" tIns="46800" rIns="90000" bIns="46800">
            <a:spAutoFit/>
          </a:bodyPr>
          <a:lstStyle/>
          <a:p>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800" b="1">
                <a:solidFill>
                  <a:srgbClr val="000000"/>
                </a:solidFill>
                <a:effectLst>
                  <a:outerShdw blurRad="38100" dist="38100" dir="2700000" algn="tl">
                    <a:srgbClr val="C0C0C0"/>
                  </a:outerShdw>
                </a:effectLst>
                <a:latin typeface="Arial Black" pitchFamily="34" charset="0"/>
              </a:rPr>
              <a:t>Protocolos de Rede</a:t>
            </a:r>
          </a:p>
        </p:txBody>
      </p:sp>
      <p:sp>
        <p:nvSpPr>
          <p:cNvPr id="95236" name="Text Box 4"/>
          <p:cNvSpPr txBox="1">
            <a:spLocks noChangeArrowheads="1"/>
          </p:cNvSpPr>
          <p:nvPr/>
        </p:nvSpPr>
        <p:spPr bwMode="auto">
          <a:xfrm>
            <a:off x="1992314" y="908050"/>
            <a:ext cx="8351837" cy="5526770"/>
          </a:xfrm>
          <a:prstGeom prst="rect">
            <a:avLst/>
          </a:prstGeom>
          <a:noFill/>
          <a:ln w="9525">
            <a:noFill/>
            <a:round/>
            <a:headEnd/>
            <a:tailEnd/>
          </a:ln>
          <a:effectLst/>
        </p:spPr>
        <p:txBody>
          <a:bodyPr lIns="90000" tIns="46800" rIns="90000" bIns="46800">
            <a:spAutoFit/>
          </a:bodyPr>
          <a:lstStyle/>
          <a:p>
            <a:pPr>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solidFill>
                  <a:srgbClr val="000000"/>
                </a:solidFill>
                <a:effectLst>
                  <a:outerShdw blurRad="38100" dist="38100" dir="2700000" algn="tl">
                    <a:srgbClr val="C0C0C0"/>
                  </a:outerShdw>
                </a:effectLst>
                <a:latin typeface="Arial Black" pitchFamily="34" charset="0"/>
              </a:rPr>
              <a:t> </a:t>
            </a:r>
            <a:r>
              <a:rPr lang="pt-BR" sz="2400" b="1">
                <a:effectLst>
                  <a:outerShdw blurRad="38100" dist="38100" dir="2700000" algn="tl">
                    <a:srgbClr val="C0C0C0"/>
                  </a:outerShdw>
                </a:effectLst>
                <a:latin typeface="Arial Black" pitchFamily="34" charset="0"/>
              </a:rPr>
              <a:t>O firewall deverá inspecionar os pacotes de acordo com as regras e políticas configuradas</a:t>
            </a:r>
          </a:p>
          <a:p>
            <a:pPr>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effectLst>
                  <a:outerShdw blurRad="38100" dist="38100" dir="2700000" algn="tl">
                    <a:srgbClr val="C0C0C0"/>
                  </a:outerShdw>
                </a:effectLst>
                <a:latin typeface="Arial Black" pitchFamily="34" charset="0"/>
              </a:rPr>
              <a:t> Os cabeçalhos dos pacotes da camada de rede e de transporte são normalmente inspecionados</a:t>
            </a:r>
          </a:p>
          <a:p>
            <a:pPr lvl="1">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effectLst>
                  <a:outerShdw blurRad="38100" dist="38100" dir="2700000" algn="tl">
                    <a:srgbClr val="C0C0C0"/>
                  </a:outerShdw>
                </a:effectLst>
                <a:latin typeface="Arial Black" pitchFamily="34" charset="0"/>
              </a:rPr>
              <a:t>Endereços IP de origem e destino</a:t>
            </a:r>
          </a:p>
          <a:p>
            <a:pPr lvl="1">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effectLst>
                  <a:outerShdw blurRad="38100" dist="38100" dir="2700000" algn="tl">
                    <a:srgbClr val="C0C0C0"/>
                  </a:outerShdw>
                </a:effectLst>
                <a:latin typeface="Arial Black" pitchFamily="34" charset="0"/>
              </a:rPr>
              <a:t>Protocolos da camada de rede: ICMP, IGRP, ...</a:t>
            </a:r>
          </a:p>
          <a:p>
            <a:pPr lvl="1">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effectLst>
                  <a:outerShdw blurRad="38100" dist="38100" dir="2700000" algn="tl">
                    <a:srgbClr val="C0C0C0"/>
                  </a:outerShdw>
                </a:effectLst>
                <a:latin typeface="Arial Black" pitchFamily="34" charset="0"/>
              </a:rPr>
              <a:t> Protocolos da camada de transporte: TCP e UDP</a:t>
            </a:r>
          </a:p>
          <a:p>
            <a:pPr lvl="1">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effectLst>
                  <a:outerShdw blurRad="38100" dist="38100" dir="2700000" algn="tl">
                    <a:srgbClr val="C0C0C0"/>
                  </a:outerShdw>
                </a:effectLst>
                <a:latin typeface="Arial Black" pitchFamily="34" charset="0"/>
              </a:rPr>
              <a:t> Portas de comunicação de origem e destino</a:t>
            </a:r>
          </a:p>
          <a:p>
            <a:pPr lvl="1">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effectLst>
                  <a:outerShdw blurRad="38100" dist="38100" dir="2700000" algn="tl">
                    <a:srgbClr val="C0C0C0"/>
                  </a:outerShdw>
                </a:effectLst>
                <a:latin typeface="Arial Black" pitchFamily="34" charset="0"/>
              </a:rPr>
              <a:t> Flags do protocolo TCP (</a:t>
            </a:r>
            <a:r>
              <a:rPr lang="pt-BR" sz="2400" b="1">
                <a:solidFill>
                  <a:schemeClr val="accent2"/>
                </a:solidFill>
                <a:effectLst>
                  <a:outerShdw blurRad="38100" dist="38100" dir="2700000" algn="tl">
                    <a:srgbClr val="C0C0C0"/>
                  </a:outerShdw>
                </a:effectLst>
                <a:latin typeface="Arial Black" pitchFamily="34" charset="0"/>
              </a:rPr>
              <a:t>stateful</a:t>
            </a:r>
            <a:r>
              <a:rPr lang="pt-BR" sz="2400" b="1">
                <a:effectLst>
                  <a:outerShdw blurRad="38100" dist="38100" dir="2700000" algn="tl">
                    <a:srgbClr val="C0C0C0"/>
                  </a:outerShdw>
                </a:effectLst>
                <a:latin typeface="Arial Black" pitchFamily="34" charset="0"/>
              </a:rPr>
              <a:t>)</a:t>
            </a:r>
          </a:p>
        </p:txBody>
      </p:sp>
    </p:spTree>
    <p:extLst>
      <p:ext uri="{BB962C8B-B14F-4D97-AF65-F5344CB8AC3E}">
        <p14:creationId xmlns:p14="http://schemas.microsoft.com/office/powerpoint/2010/main" val="233792503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r>
              <a:rPr lang="pt-BR"/>
              <a:t>O Computador</a:t>
            </a:r>
          </a:p>
        </p:txBody>
      </p:sp>
      <p:sp>
        <p:nvSpPr>
          <p:cNvPr id="550915" name="Rectangle 3"/>
          <p:cNvSpPr>
            <a:spLocks noGrp="1" noChangeArrowheads="1"/>
          </p:cNvSpPr>
          <p:nvPr>
            <p:ph type="body" idx="1"/>
          </p:nvPr>
        </p:nvSpPr>
        <p:spPr>
          <a:xfrm>
            <a:off x="2209800" y="1600200"/>
            <a:ext cx="7772400" cy="4114800"/>
          </a:xfrm>
          <a:noFill/>
          <a:ln/>
        </p:spPr>
        <p:txBody>
          <a:bodyPr>
            <a:normAutofit fontScale="92500" lnSpcReduction="10000"/>
          </a:bodyPr>
          <a:lstStyle/>
          <a:p>
            <a:r>
              <a:rPr lang="pt-BR" b="0"/>
              <a:t>Quando a Internet se popularizou (1995)</a:t>
            </a:r>
          </a:p>
          <a:p>
            <a:pPr lvl="1"/>
            <a:r>
              <a:rPr lang="pt-BR" b="0"/>
              <a:t>Sistemas operacionais voltaram a se preocupar com segurança (Linux, Windows NT)</a:t>
            </a:r>
          </a:p>
          <a:p>
            <a:pPr lvl="1"/>
            <a:r>
              <a:rPr lang="pt-BR" b="0"/>
              <a:t>Vírus já eram uma preocupação (mas se propagavam por disquete ou programas)</a:t>
            </a:r>
          </a:p>
          <a:p>
            <a:pPr lvl="1"/>
            <a:r>
              <a:rPr lang="pt-BR" b="0"/>
              <a:t>Serviços de rede começaram a aparecer: a “super auto-estrada” da informação</a:t>
            </a:r>
          </a:p>
          <a:p>
            <a:pPr lvl="1"/>
            <a:r>
              <a:rPr lang="pt-BR" b="0"/>
              <a:t>Mas nenhum serviço se preocupou com segurança</a:t>
            </a:r>
          </a:p>
          <a:p>
            <a:pPr lvl="1"/>
            <a:r>
              <a:rPr lang="pt-BR" b="0"/>
              <a:t>E a maioria das ligações eram efêmeras (linha discada = alvo móvel)</a:t>
            </a:r>
          </a:p>
          <a:p>
            <a:pPr lvl="1"/>
            <a:r>
              <a:rPr lang="pt-BR" b="0"/>
              <a:t>Firewalls eram somente uma área de pesquisa em universidades</a:t>
            </a:r>
          </a:p>
          <a:p>
            <a:pPr lvl="1"/>
            <a:r>
              <a:rPr lang="pt-BR" b="0"/>
              <a:t>SPAM era sinônimo de carne enlatada (SPiced hAM)</a:t>
            </a:r>
          </a:p>
        </p:txBody>
      </p:sp>
    </p:spTree>
    <p:extLst>
      <p:ext uri="{BB962C8B-B14F-4D97-AF65-F5344CB8AC3E}">
        <p14:creationId xmlns:p14="http://schemas.microsoft.com/office/powerpoint/2010/main" val="28064482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ChangeArrowheads="1"/>
          </p:cNvSpPr>
          <p:nvPr/>
        </p:nvSpPr>
        <p:spPr bwMode="auto">
          <a:xfrm>
            <a:off x="1524001" y="549275"/>
            <a:ext cx="2555875" cy="71438"/>
          </a:xfrm>
          <a:prstGeom prst="rect">
            <a:avLst/>
          </a:prstGeom>
          <a:blipFill dpi="0" rotWithShape="0">
            <a:blip r:embed="rId3" cstate="print"/>
            <a:srcRect/>
            <a:tile tx="0" ty="0" sx="100000" sy="100000" flip="none" algn="tl"/>
          </a:blipFill>
          <a:ln w="9398">
            <a:solidFill>
              <a:srgbClr val="000000"/>
            </a:solidFill>
            <a:miter lim="800000"/>
            <a:headEnd/>
            <a:tailEnd/>
          </a:ln>
          <a:effectLst/>
        </p:spPr>
        <p:txBody>
          <a:bodyPr wrap="none" anchor="ctr"/>
          <a:lstStyle/>
          <a:p>
            <a:endParaRPr lang="pt-BR"/>
          </a:p>
        </p:txBody>
      </p:sp>
      <p:sp>
        <p:nvSpPr>
          <p:cNvPr id="97283" name="Text Box 3"/>
          <p:cNvSpPr txBox="1">
            <a:spLocks noChangeArrowheads="1"/>
          </p:cNvSpPr>
          <p:nvPr/>
        </p:nvSpPr>
        <p:spPr bwMode="auto">
          <a:xfrm>
            <a:off x="1524000" y="1"/>
            <a:ext cx="5219700" cy="525401"/>
          </a:xfrm>
          <a:prstGeom prst="rect">
            <a:avLst/>
          </a:prstGeom>
          <a:noFill/>
          <a:ln w="9525">
            <a:noFill/>
            <a:round/>
            <a:headEnd/>
            <a:tailEnd/>
          </a:ln>
          <a:effectLst/>
        </p:spPr>
        <p:txBody>
          <a:bodyPr lIns="90000" tIns="46800" rIns="90000" bIns="46800">
            <a:spAutoFit/>
          </a:bodyPr>
          <a:lstStyle/>
          <a:p>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800" b="1">
                <a:solidFill>
                  <a:srgbClr val="000000"/>
                </a:solidFill>
                <a:effectLst>
                  <a:outerShdw blurRad="38100" dist="38100" dir="2700000" algn="tl">
                    <a:srgbClr val="C0C0C0"/>
                  </a:outerShdw>
                </a:effectLst>
                <a:latin typeface="Arial Black" pitchFamily="34" charset="0"/>
              </a:rPr>
              <a:t>Protocolos de Rede</a:t>
            </a:r>
          </a:p>
        </p:txBody>
      </p:sp>
      <p:sp>
        <p:nvSpPr>
          <p:cNvPr id="97284" name="Text Box 4"/>
          <p:cNvSpPr txBox="1">
            <a:spLocks noChangeArrowheads="1"/>
          </p:cNvSpPr>
          <p:nvPr/>
        </p:nvSpPr>
        <p:spPr bwMode="auto">
          <a:xfrm>
            <a:off x="1992314" y="908050"/>
            <a:ext cx="8351837" cy="463846"/>
          </a:xfrm>
          <a:prstGeom prst="rect">
            <a:avLst/>
          </a:prstGeom>
          <a:noFill/>
          <a:ln w="9525">
            <a:noFill/>
            <a:round/>
            <a:headEnd/>
            <a:tailEnd/>
          </a:ln>
          <a:effectLst/>
        </p:spPr>
        <p:txBody>
          <a:bodyPr lIns="90000" tIns="46800" rIns="90000" bIns="46800">
            <a:spAutoFit/>
          </a:bodyPr>
          <a:lstStyle/>
          <a:p>
            <a:pPr>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solidFill>
                  <a:srgbClr val="000000"/>
                </a:solidFill>
                <a:effectLst>
                  <a:outerShdw blurRad="38100" dist="38100" dir="2700000" algn="tl">
                    <a:srgbClr val="C0C0C0"/>
                  </a:outerShdw>
                </a:effectLst>
                <a:latin typeface="Arial Black" pitchFamily="34" charset="0"/>
              </a:rPr>
              <a:t> </a:t>
            </a:r>
            <a:r>
              <a:rPr lang="pt-BR" sz="2400" b="1">
                <a:effectLst>
                  <a:outerShdw blurRad="38100" dist="38100" dir="2700000" algn="tl">
                    <a:srgbClr val="C0C0C0"/>
                  </a:outerShdw>
                </a:effectLst>
                <a:latin typeface="Arial Black" pitchFamily="34" charset="0"/>
              </a:rPr>
              <a:t>Protocolo IP </a:t>
            </a:r>
          </a:p>
        </p:txBody>
      </p:sp>
      <p:pic>
        <p:nvPicPr>
          <p:cNvPr id="97286" name="Picture 6"/>
          <p:cNvPicPr>
            <a:picLocks noChangeAspect="1" noChangeArrowheads="1"/>
          </p:cNvPicPr>
          <p:nvPr/>
        </p:nvPicPr>
        <p:blipFill>
          <a:blip r:embed="rId5" cstate="print"/>
          <a:srcRect/>
          <a:stretch>
            <a:fillRect/>
          </a:stretch>
        </p:blipFill>
        <p:spPr bwMode="auto">
          <a:xfrm>
            <a:off x="2351585" y="1556793"/>
            <a:ext cx="7172325" cy="4033837"/>
          </a:xfrm>
          <a:prstGeom prst="rect">
            <a:avLst/>
          </a:prstGeom>
          <a:noFill/>
          <a:ln w="9525">
            <a:noFill/>
            <a:miter lim="800000"/>
            <a:headEnd/>
            <a:tailEnd/>
          </a:ln>
          <a:effectLst/>
        </p:spPr>
      </p:pic>
    </p:spTree>
    <p:extLst>
      <p:ext uri="{BB962C8B-B14F-4D97-AF65-F5344CB8AC3E}">
        <p14:creationId xmlns:p14="http://schemas.microsoft.com/office/powerpoint/2010/main" val="2242664117"/>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1524001" y="549275"/>
            <a:ext cx="2555875" cy="71438"/>
          </a:xfrm>
          <a:prstGeom prst="rect">
            <a:avLst/>
          </a:prstGeom>
          <a:blipFill dpi="0" rotWithShape="0">
            <a:blip r:embed="rId3" cstate="print"/>
            <a:srcRect/>
            <a:tile tx="0" ty="0" sx="100000" sy="100000" flip="none" algn="tl"/>
          </a:blipFill>
          <a:ln w="9398">
            <a:solidFill>
              <a:srgbClr val="000000"/>
            </a:solidFill>
            <a:miter lim="800000"/>
            <a:headEnd/>
            <a:tailEnd/>
          </a:ln>
          <a:effectLst/>
        </p:spPr>
        <p:txBody>
          <a:bodyPr wrap="none" anchor="ctr"/>
          <a:lstStyle/>
          <a:p>
            <a:endParaRPr lang="pt-BR"/>
          </a:p>
        </p:txBody>
      </p:sp>
      <p:sp>
        <p:nvSpPr>
          <p:cNvPr id="99331" name="Text Box 3"/>
          <p:cNvSpPr txBox="1">
            <a:spLocks noChangeArrowheads="1"/>
          </p:cNvSpPr>
          <p:nvPr/>
        </p:nvSpPr>
        <p:spPr bwMode="auto">
          <a:xfrm>
            <a:off x="1524000" y="1"/>
            <a:ext cx="5219700" cy="525401"/>
          </a:xfrm>
          <a:prstGeom prst="rect">
            <a:avLst/>
          </a:prstGeom>
          <a:noFill/>
          <a:ln w="9525">
            <a:noFill/>
            <a:round/>
            <a:headEnd/>
            <a:tailEnd/>
          </a:ln>
          <a:effectLst/>
        </p:spPr>
        <p:txBody>
          <a:bodyPr lIns="90000" tIns="46800" rIns="90000" bIns="46800">
            <a:spAutoFit/>
          </a:bodyPr>
          <a:lstStyle/>
          <a:p>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800" b="1">
                <a:solidFill>
                  <a:srgbClr val="000000"/>
                </a:solidFill>
                <a:effectLst>
                  <a:outerShdw blurRad="38100" dist="38100" dir="2700000" algn="tl">
                    <a:srgbClr val="C0C0C0"/>
                  </a:outerShdw>
                </a:effectLst>
                <a:latin typeface="Arial Black" pitchFamily="34" charset="0"/>
              </a:rPr>
              <a:t>Protocolos de Rede</a:t>
            </a:r>
          </a:p>
        </p:txBody>
      </p:sp>
      <p:sp>
        <p:nvSpPr>
          <p:cNvPr id="99336" name="Text Box 8"/>
          <p:cNvSpPr txBox="1">
            <a:spLocks noChangeArrowheads="1"/>
          </p:cNvSpPr>
          <p:nvPr/>
        </p:nvSpPr>
        <p:spPr bwMode="auto">
          <a:xfrm>
            <a:off x="1992314" y="836613"/>
            <a:ext cx="8351837" cy="463846"/>
          </a:xfrm>
          <a:prstGeom prst="rect">
            <a:avLst/>
          </a:prstGeom>
          <a:noFill/>
          <a:ln w="9525">
            <a:noFill/>
            <a:round/>
            <a:headEnd/>
            <a:tailEnd/>
          </a:ln>
          <a:effectLst/>
        </p:spPr>
        <p:txBody>
          <a:bodyPr lIns="90000" tIns="46800" rIns="90000" bIns="46800">
            <a:spAutoFit/>
          </a:bodyPr>
          <a:lstStyle/>
          <a:p>
            <a:pPr>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solidFill>
                  <a:srgbClr val="000000"/>
                </a:solidFill>
                <a:effectLst>
                  <a:outerShdw blurRad="38100" dist="38100" dir="2700000" algn="tl">
                    <a:srgbClr val="C0C0C0"/>
                  </a:outerShdw>
                </a:effectLst>
                <a:latin typeface="Arial Black" pitchFamily="34" charset="0"/>
              </a:rPr>
              <a:t> </a:t>
            </a:r>
            <a:r>
              <a:rPr lang="pt-BR" sz="2400" b="1">
                <a:effectLst>
                  <a:outerShdw blurRad="38100" dist="38100" dir="2700000" algn="tl">
                    <a:srgbClr val="C0C0C0"/>
                  </a:outerShdw>
                </a:effectLst>
                <a:latin typeface="Arial Black" pitchFamily="34" charset="0"/>
              </a:rPr>
              <a:t>Protocolo ICMP</a:t>
            </a:r>
          </a:p>
        </p:txBody>
      </p:sp>
      <p:pic>
        <p:nvPicPr>
          <p:cNvPr id="99338" name="Picture 10"/>
          <p:cNvPicPr>
            <a:picLocks noChangeAspect="1" noChangeArrowheads="1"/>
          </p:cNvPicPr>
          <p:nvPr/>
        </p:nvPicPr>
        <p:blipFill>
          <a:blip r:embed="rId5" cstate="print"/>
          <a:srcRect/>
          <a:stretch>
            <a:fillRect/>
          </a:stretch>
        </p:blipFill>
        <p:spPr bwMode="auto">
          <a:xfrm>
            <a:off x="2640014" y="4005263"/>
            <a:ext cx="6086475" cy="2209800"/>
          </a:xfrm>
          <a:prstGeom prst="rect">
            <a:avLst/>
          </a:prstGeom>
          <a:noFill/>
          <a:ln w="9525">
            <a:noFill/>
            <a:miter lim="800000"/>
            <a:headEnd/>
            <a:tailEnd/>
          </a:ln>
          <a:effectLst/>
        </p:spPr>
      </p:pic>
      <p:pic>
        <p:nvPicPr>
          <p:cNvPr id="99339" name="Picture 11"/>
          <p:cNvPicPr>
            <a:picLocks noChangeAspect="1" noChangeArrowheads="1"/>
          </p:cNvPicPr>
          <p:nvPr/>
        </p:nvPicPr>
        <p:blipFill>
          <a:blip r:embed="rId6" cstate="print"/>
          <a:srcRect/>
          <a:stretch>
            <a:fillRect/>
          </a:stretch>
        </p:blipFill>
        <p:spPr bwMode="auto">
          <a:xfrm>
            <a:off x="2495550" y="1484314"/>
            <a:ext cx="6408738" cy="2376487"/>
          </a:xfrm>
          <a:prstGeom prst="rect">
            <a:avLst/>
          </a:prstGeom>
          <a:noFill/>
          <a:ln w="9525">
            <a:noFill/>
            <a:miter lim="800000"/>
            <a:headEnd/>
            <a:tailEnd/>
          </a:ln>
          <a:effectLst/>
        </p:spPr>
      </p:pic>
    </p:spTree>
    <p:extLst>
      <p:ext uri="{BB962C8B-B14F-4D97-AF65-F5344CB8AC3E}">
        <p14:creationId xmlns:p14="http://schemas.microsoft.com/office/powerpoint/2010/main" val="1584620212"/>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ChangeArrowheads="1"/>
          </p:cNvSpPr>
          <p:nvPr/>
        </p:nvSpPr>
        <p:spPr bwMode="auto">
          <a:xfrm>
            <a:off x="1524001" y="549275"/>
            <a:ext cx="2555875" cy="71438"/>
          </a:xfrm>
          <a:prstGeom prst="rect">
            <a:avLst/>
          </a:prstGeom>
          <a:blipFill dpi="0" rotWithShape="0">
            <a:blip r:embed="rId3" cstate="print"/>
            <a:srcRect/>
            <a:tile tx="0" ty="0" sx="100000" sy="100000" flip="none" algn="tl"/>
          </a:blipFill>
          <a:ln w="9398">
            <a:solidFill>
              <a:srgbClr val="000000"/>
            </a:solidFill>
            <a:miter lim="800000"/>
            <a:headEnd/>
            <a:tailEnd/>
          </a:ln>
          <a:effectLst/>
        </p:spPr>
        <p:txBody>
          <a:bodyPr wrap="none" anchor="ctr"/>
          <a:lstStyle/>
          <a:p>
            <a:endParaRPr lang="pt-BR"/>
          </a:p>
        </p:txBody>
      </p:sp>
      <p:sp>
        <p:nvSpPr>
          <p:cNvPr id="101379" name="Text Box 3"/>
          <p:cNvSpPr txBox="1">
            <a:spLocks noChangeArrowheads="1"/>
          </p:cNvSpPr>
          <p:nvPr/>
        </p:nvSpPr>
        <p:spPr bwMode="auto">
          <a:xfrm>
            <a:off x="1524000" y="1"/>
            <a:ext cx="5219700" cy="525401"/>
          </a:xfrm>
          <a:prstGeom prst="rect">
            <a:avLst/>
          </a:prstGeom>
          <a:noFill/>
          <a:ln w="9525">
            <a:noFill/>
            <a:round/>
            <a:headEnd/>
            <a:tailEnd/>
          </a:ln>
          <a:effectLst/>
        </p:spPr>
        <p:txBody>
          <a:bodyPr lIns="90000" tIns="46800" rIns="90000" bIns="46800">
            <a:spAutoFit/>
          </a:bodyPr>
          <a:lstStyle/>
          <a:p>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800" b="1">
                <a:solidFill>
                  <a:srgbClr val="000000"/>
                </a:solidFill>
                <a:effectLst>
                  <a:outerShdw blurRad="38100" dist="38100" dir="2700000" algn="tl">
                    <a:srgbClr val="C0C0C0"/>
                  </a:outerShdw>
                </a:effectLst>
                <a:latin typeface="Arial Black" pitchFamily="34" charset="0"/>
              </a:rPr>
              <a:t>Protocolos de Rede</a:t>
            </a:r>
          </a:p>
        </p:txBody>
      </p:sp>
      <p:sp>
        <p:nvSpPr>
          <p:cNvPr id="101382" name="Text Box 6"/>
          <p:cNvSpPr txBox="1">
            <a:spLocks noChangeArrowheads="1"/>
          </p:cNvSpPr>
          <p:nvPr/>
        </p:nvSpPr>
        <p:spPr bwMode="auto">
          <a:xfrm>
            <a:off x="1992314" y="836613"/>
            <a:ext cx="8351837" cy="463846"/>
          </a:xfrm>
          <a:prstGeom prst="rect">
            <a:avLst/>
          </a:prstGeom>
          <a:noFill/>
          <a:ln w="9525">
            <a:noFill/>
            <a:round/>
            <a:headEnd/>
            <a:tailEnd/>
          </a:ln>
          <a:effectLst/>
        </p:spPr>
        <p:txBody>
          <a:bodyPr lIns="90000" tIns="46800" rIns="90000" bIns="46800">
            <a:spAutoFit/>
          </a:bodyPr>
          <a:lstStyle/>
          <a:p>
            <a:pPr>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solidFill>
                  <a:srgbClr val="000000"/>
                </a:solidFill>
                <a:effectLst>
                  <a:outerShdw blurRad="38100" dist="38100" dir="2700000" algn="tl">
                    <a:srgbClr val="C0C0C0"/>
                  </a:outerShdw>
                </a:effectLst>
                <a:latin typeface="Arial Black" pitchFamily="34" charset="0"/>
              </a:rPr>
              <a:t> </a:t>
            </a:r>
            <a:r>
              <a:rPr lang="pt-BR" sz="2400" b="1">
                <a:effectLst>
                  <a:outerShdw blurRad="38100" dist="38100" dir="2700000" algn="tl">
                    <a:srgbClr val="C0C0C0"/>
                  </a:outerShdw>
                </a:effectLst>
                <a:latin typeface="Arial Black" pitchFamily="34" charset="0"/>
              </a:rPr>
              <a:t>Protocolo UDP</a:t>
            </a:r>
          </a:p>
        </p:txBody>
      </p:sp>
      <p:pic>
        <p:nvPicPr>
          <p:cNvPr id="101386" name="Picture 10"/>
          <p:cNvPicPr>
            <a:picLocks noChangeAspect="1" noChangeArrowheads="1"/>
          </p:cNvPicPr>
          <p:nvPr/>
        </p:nvPicPr>
        <p:blipFill>
          <a:blip r:embed="rId5" cstate="print"/>
          <a:srcRect/>
          <a:stretch>
            <a:fillRect/>
          </a:stretch>
        </p:blipFill>
        <p:spPr bwMode="auto">
          <a:xfrm>
            <a:off x="2208214" y="1484314"/>
            <a:ext cx="7488237" cy="2376487"/>
          </a:xfrm>
          <a:prstGeom prst="rect">
            <a:avLst/>
          </a:prstGeom>
          <a:noFill/>
          <a:ln w="9525">
            <a:noFill/>
            <a:miter lim="800000"/>
            <a:headEnd/>
            <a:tailEnd/>
          </a:ln>
          <a:effectLst/>
        </p:spPr>
      </p:pic>
      <p:pic>
        <p:nvPicPr>
          <p:cNvPr id="101387" name="Picture 11"/>
          <p:cNvPicPr>
            <a:picLocks noChangeAspect="1" noChangeArrowheads="1"/>
          </p:cNvPicPr>
          <p:nvPr/>
        </p:nvPicPr>
        <p:blipFill>
          <a:blip r:embed="rId6" cstate="print"/>
          <a:srcRect/>
          <a:stretch>
            <a:fillRect/>
          </a:stretch>
        </p:blipFill>
        <p:spPr bwMode="auto">
          <a:xfrm>
            <a:off x="2424114" y="4365625"/>
            <a:ext cx="7056437" cy="1423988"/>
          </a:xfrm>
          <a:prstGeom prst="rect">
            <a:avLst/>
          </a:prstGeom>
          <a:noFill/>
          <a:ln w="9525">
            <a:noFill/>
            <a:miter lim="800000"/>
            <a:headEnd/>
            <a:tailEnd/>
          </a:ln>
          <a:effectLst/>
        </p:spPr>
      </p:pic>
    </p:spTree>
    <p:extLst>
      <p:ext uri="{BB962C8B-B14F-4D97-AF65-F5344CB8AC3E}">
        <p14:creationId xmlns:p14="http://schemas.microsoft.com/office/powerpoint/2010/main" val="28773297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ChangeArrowheads="1"/>
          </p:cNvSpPr>
          <p:nvPr/>
        </p:nvSpPr>
        <p:spPr bwMode="auto">
          <a:xfrm>
            <a:off x="1524001" y="549275"/>
            <a:ext cx="2555875" cy="71438"/>
          </a:xfrm>
          <a:prstGeom prst="rect">
            <a:avLst/>
          </a:prstGeom>
          <a:blipFill dpi="0" rotWithShape="0">
            <a:blip r:embed="rId3" cstate="print"/>
            <a:srcRect/>
            <a:tile tx="0" ty="0" sx="100000" sy="100000" flip="none" algn="tl"/>
          </a:blipFill>
          <a:ln w="9398">
            <a:solidFill>
              <a:srgbClr val="000000"/>
            </a:solidFill>
            <a:miter lim="800000"/>
            <a:headEnd/>
            <a:tailEnd/>
          </a:ln>
          <a:effectLst/>
        </p:spPr>
        <p:txBody>
          <a:bodyPr wrap="none" anchor="ctr"/>
          <a:lstStyle/>
          <a:p>
            <a:endParaRPr lang="pt-BR"/>
          </a:p>
        </p:txBody>
      </p:sp>
      <p:sp>
        <p:nvSpPr>
          <p:cNvPr id="103427" name="Text Box 3"/>
          <p:cNvSpPr txBox="1">
            <a:spLocks noChangeArrowheads="1"/>
          </p:cNvSpPr>
          <p:nvPr/>
        </p:nvSpPr>
        <p:spPr bwMode="auto">
          <a:xfrm>
            <a:off x="1524000" y="1"/>
            <a:ext cx="5219700" cy="525401"/>
          </a:xfrm>
          <a:prstGeom prst="rect">
            <a:avLst/>
          </a:prstGeom>
          <a:noFill/>
          <a:ln w="9525">
            <a:noFill/>
            <a:round/>
            <a:headEnd/>
            <a:tailEnd/>
          </a:ln>
          <a:effectLst/>
        </p:spPr>
        <p:txBody>
          <a:bodyPr lIns="90000" tIns="46800" rIns="90000" bIns="46800">
            <a:spAutoFit/>
          </a:bodyPr>
          <a:lstStyle/>
          <a:p>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800" b="1">
                <a:solidFill>
                  <a:srgbClr val="000000"/>
                </a:solidFill>
                <a:effectLst>
                  <a:outerShdw blurRad="38100" dist="38100" dir="2700000" algn="tl">
                    <a:srgbClr val="C0C0C0"/>
                  </a:outerShdw>
                </a:effectLst>
                <a:latin typeface="Arial Black" pitchFamily="34" charset="0"/>
              </a:rPr>
              <a:t>Protocolos de Rede</a:t>
            </a:r>
          </a:p>
        </p:txBody>
      </p:sp>
      <p:sp>
        <p:nvSpPr>
          <p:cNvPr id="103430" name="Text Box 6"/>
          <p:cNvSpPr txBox="1">
            <a:spLocks noChangeArrowheads="1"/>
          </p:cNvSpPr>
          <p:nvPr/>
        </p:nvSpPr>
        <p:spPr bwMode="auto">
          <a:xfrm>
            <a:off x="1992314" y="836613"/>
            <a:ext cx="8351837" cy="463846"/>
          </a:xfrm>
          <a:prstGeom prst="rect">
            <a:avLst/>
          </a:prstGeom>
          <a:noFill/>
          <a:ln w="9525">
            <a:noFill/>
            <a:round/>
            <a:headEnd/>
            <a:tailEnd/>
          </a:ln>
          <a:effectLst/>
        </p:spPr>
        <p:txBody>
          <a:bodyPr lIns="90000" tIns="46800" rIns="90000" bIns="46800">
            <a:spAutoFit/>
          </a:bodyPr>
          <a:lstStyle/>
          <a:p>
            <a:pPr>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solidFill>
                  <a:srgbClr val="000000"/>
                </a:solidFill>
                <a:effectLst>
                  <a:outerShdw blurRad="38100" dist="38100" dir="2700000" algn="tl">
                    <a:srgbClr val="C0C0C0"/>
                  </a:outerShdw>
                </a:effectLst>
                <a:latin typeface="Arial Black" pitchFamily="34" charset="0"/>
              </a:rPr>
              <a:t> </a:t>
            </a:r>
            <a:r>
              <a:rPr lang="pt-BR" sz="2400" b="1">
                <a:effectLst>
                  <a:outerShdw blurRad="38100" dist="38100" dir="2700000" algn="tl">
                    <a:srgbClr val="C0C0C0"/>
                  </a:outerShdw>
                </a:effectLst>
                <a:latin typeface="Arial Black" pitchFamily="34" charset="0"/>
              </a:rPr>
              <a:t>Protocolo TCP</a:t>
            </a:r>
          </a:p>
        </p:txBody>
      </p:sp>
      <p:pic>
        <p:nvPicPr>
          <p:cNvPr id="103434" name="Picture 10"/>
          <p:cNvPicPr>
            <a:picLocks noChangeAspect="1" noChangeArrowheads="1"/>
          </p:cNvPicPr>
          <p:nvPr/>
        </p:nvPicPr>
        <p:blipFill>
          <a:blip r:embed="rId5" cstate="print"/>
          <a:srcRect/>
          <a:stretch>
            <a:fillRect/>
          </a:stretch>
        </p:blipFill>
        <p:spPr bwMode="auto">
          <a:xfrm>
            <a:off x="1620838" y="1268413"/>
            <a:ext cx="7715250" cy="3167062"/>
          </a:xfrm>
          <a:prstGeom prst="rect">
            <a:avLst/>
          </a:prstGeom>
          <a:noFill/>
          <a:ln w="9525">
            <a:noFill/>
            <a:miter lim="800000"/>
            <a:headEnd/>
            <a:tailEnd/>
          </a:ln>
          <a:effectLst/>
        </p:spPr>
      </p:pic>
      <p:pic>
        <p:nvPicPr>
          <p:cNvPr id="103435" name="Picture 11"/>
          <p:cNvPicPr>
            <a:picLocks noChangeAspect="1" noChangeArrowheads="1"/>
          </p:cNvPicPr>
          <p:nvPr/>
        </p:nvPicPr>
        <p:blipFill>
          <a:blip r:embed="rId6" cstate="print"/>
          <a:srcRect/>
          <a:stretch>
            <a:fillRect/>
          </a:stretch>
        </p:blipFill>
        <p:spPr bwMode="auto">
          <a:xfrm>
            <a:off x="6096000" y="2352676"/>
            <a:ext cx="4572000" cy="4316413"/>
          </a:xfrm>
          <a:prstGeom prst="rect">
            <a:avLst/>
          </a:prstGeom>
          <a:noFill/>
          <a:ln w="9525">
            <a:noFill/>
            <a:miter lim="800000"/>
            <a:headEnd/>
            <a:tailEnd/>
          </a:ln>
          <a:effectLst/>
        </p:spPr>
      </p:pic>
    </p:spTree>
    <p:extLst>
      <p:ext uri="{BB962C8B-B14F-4D97-AF65-F5344CB8AC3E}">
        <p14:creationId xmlns:p14="http://schemas.microsoft.com/office/powerpoint/2010/main" val="641277308"/>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1524001" y="549275"/>
            <a:ext cx="2555875" cy="71438"/>
          </a:xfrm>
          <a:prstGeom prst="rect">
            <a:avLst/>
          </a:prstGeom>
          <a:blipFill dpi="0" rotWithShape="0">
            <a:blip r:embed="rId3" cstate="print"/>
            <a:srcRect/>
            <a:tile tx="0" ty="0" sx="100000" sy="100000" flip="none" algn="tl"/>
          </a:blipFill>
          <a:ln w="9398">
            <a:solidFill>
              <a:srgbClr val="000000"/>
            </a:solidFill>
            <a:miter lim="800000"/>
            <a:headEnd/>
            <a:tailEnd/>
          </a:ln>
          <a:effectLst/>
        </p:spPr>
        <p:txBody>
          <a:bodyPr wrap="none" anchor="ctr"/>
          <a:lstStyle/>
          <a:p>
            <a:endParaRPr lang="pt-BR"/>
          </a:p>
        </p:txBody>
      </p:sp>
      <p:sp>
        <p:nvSpPr>
          <p:cNvPr id="62467" name="Text Box 3"/>
          <p:cNvSpPr txBox="1">
            <a:spLocks noChangeArrowheads="1"/>
          </p:cNvSpPr>
          <p:nvPr/>
        </p:nvSpPr>
        <p:spPr bwMode="auto">
          <a:xfrm>
            <a:off x="1524000" y="1"/>
            <a:ext cx="5219700" cy="525401"/>
          </a:xfrm>
          <a:prstGeom prst="rect">
            <a:avLst/>
          </a:prstGeom>
          <a:noFill/>
          <a:ln w="9525">
            <a:noFill/>
            <a:round/>
            <a:headEnd/>
            <a:tailEnd/>
          </a:ln>
          <a:effectLst/>
        </p:spPr>
        <p:txBody>
          <a:bodyPr lIns="90000" tIns="46800" rIns="90000" bIns="46800">
            <a:spAutoFit/>
          </a:bodyPr>
          <a:lstStyle/>
          <a:p>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800" b="1">
                <a:solidFill>
                  <a:srgbClr val="000000"/>
                </a:solidFill>
                <a:effectLst>
                  <a:outerShdw blurRad="38100" dist="38100" dir="2700000" algn="tl">
                    <a:srgbClr val="C0C0C0"/>
                  </a:outerShdw>
                </a:effectLst>
                <a:latin typeface="Arial Black" pitchFamily="34" charset="0"/>
              </a:rPr>
              <a:t>Aplicações</a:t>
            </a:r>
          </a:p>
        </p:txBody>
      </p:sp>
      <p:sp>
        <p:nvSpPr>
          <p:cNvPr id="62469" name="Text Box 5"/>
          <p:cNvSpPr txBox="1">
            <a:spLocks noChangeArrowheads="1"/>
          </p:cNvSpPr>
          <p:nvPr/>
        </p:nvSpPr>
        <p:spPr bwMode="auto">
          <a:xfrm>
            <a:off x="1631950" y="804864"/>
            <a:ext cx="8928100" cy="3144067"/>
          </a:xfrm>
          <a:prstGeom prst="rect">
            <a:avLst/>
          </a:prstGeom>
          <a:noFill/>
          <a:ln w="9525">
            <a:noFill/>
            <a:round/>
            <a:headEnd/>
            <a:tailEnd/>
          </a:ln>
          <a:effectLst/>
        </p:spPr>
        <p:txBody>
          <a:bodyPr lIns="90000" tIns="46800" rIns="90000" bIns="46800">
            <a:spAutoFit/>
          </a:bodyPr>
          <a:lstStyle/>
          <a:p>
            <a:pPr>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solidFill>
                  <a:srgbClr val="000000"/>
                </a:solidFill>
                <a:effectLst>
                  <a:outerShdw blurRad="38100" dist="38100" dir="2700000" algn="tl">
                    <a:srgbClr val="C0C0C0"/>
                  </a:outerShdw>
                </a:effectLst>
                <a:latin typeface="Arial Black" pitchFamily="34" charset="0"/>
              </a:rPr>
              <a:t> Microsoft Windows XP</a:t>
            </a:r>
          </a:p>
          <a:p>
            <a:pPr>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solidFill>
                  <a:srgbClr val="000000"/>
                </a:solidFill>
                <a:effectLst>
                  <a:outerShdw blurRad="38100" dist="38100" dir="2700000" algn="tl">
                    <a:srgbClr val="C0C0C0"/>
                  </a:outerShdw>
                </a:effectLst>
                <a:latin typeface="Arial Black" pitchFamily="34" charset="0"/>
              </a:rPr>
              <a:t> Personal Firewall</a:t>
            </a:r>
          </a:p>
          <a:p>
            <a:pPr lvl="1">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solidFill>
                  <a:srgbClr val="000000"/>
                </a:solidFill>
                <a:effectLst>
                  <a:outerShdw blurRad="38100" dist="38100" dir="2700000" algn="tl">
                    <a:srgbClr val="C0C0C0"/>
                  </a:outerShdw>
                </a:effectLst>
                <a:latin typeface="Arial Black" pitchFamily="34" charset="0"/>
              </a:rPr>
              <a:t>ZoneAlarm</a:t>
            </a:r>
          </a:p>
          <a:p>
            <a:pPr>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solidFill>
                  <a:srgbClr val="000000"/>
                </a:solidFill>
                <a:effectLst>
                  <a:outerShdw blurRad="38100" dist="38100" dir="2700000" algn="tl">
                    <a:srgbClr val="C0C0C0"/>
                  </a:outerShdw>
                </a:effectLst>
                <a:latin typeface="Arial Black" pitchFamily="34" charset="0"/>
              </a:rPr>
              <a:t> Microsoft Windows 7</a:t>
            </a:r>
          </a:p>
          <a:p>
            <a:pPr>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solidFill>
                  <a:srgbClr val="000000"/>
                </a:solidFill>
                <a:effectLst>
                  <a:outerShdw blurRad="38100" dist="38100" dir="2700000" algn="tl">
                    <a:srgbClr val="C0C0C0"/>
                  </a:outerShdw>
                </a:effectLst>
                <a:latin typeface="Arial Black" pitchFamily="34" charset="0"/>
              </a:rPr>
              <a:t> Modem/Router ADSL</a:t>
            </a:r>
          </a:p>
          <a:p>
            <a:pPr>
              <a:spcBef>
                <a:spcPts val="12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2400" b="1">
              <a:solidFill>
                <a:srgbClr val="000000"/>
              </a:solidFill>
              <a:effectLst>
                <a:outerShdw blurRad="38100" dist="38100" dir="2700000" algn="tl">
                  <a:srgbClr val="C0C0C0"/>
                </a:outerShdw>
              </a:effectLst>
              <a:latin typeface="Arial Black" pitchFamily="34" charset="0"/>
            </a:endParaRPr>
          </a:p>
        </p:txBody>
      </p:sp>
      <p:pic>
        <p:nvPicPr>
          <p:cNvPr id="62474" name="Picture 10"/>
          <p:cNvPicPr>
            <a:picLocks noChangeAspect="1" noChangeArrowheads="1"/>
          </p:cNvPicPr>
          <p:nvPr/>
        </p:nvPicPr>
        <p:blipFill>
          <a:blip r:embed="rId5" cstate="print"/>
          <a:srcRect/>
          <a:stretch>
            <a:fillRect/>
          </a:stretch>
        </p:blipFill>
        <p:spPr bwMode="auto">
          <a:xfrm>
            <a:off x="6888164" y="115889"/>
            <a:ext cx="3495675" cy="4219575"/>
          </a:xfrm>
          <a:prstGeom prst="rect">
            <a:avLst/>
          </a:prstGeom>
          <a:noFill/>
          <a:ln w="9525">
            <a:noFill/>
            <a:miter lim="800000"/>
            <a:headEnd/>
            <a:tailEnd/>
          </a:ln>
          <a:effectLst/>
        </p:spPr>
      </p:pic>
      <p:pic>
        <p:nvPicPr>
          <p:cNvPr id="62475" name="Picture 11"/>
          <p:cNvPicPr>
            <a:picLocks noChangeAspect="1" noChangeArrowheads="1"/>
          </p:cNvPicPr>
          <p:nvPr/>
        </p:nvPicPr>
        <p:blipFill>
          <a:blip r:embed="rId6" cstate="print"/>
          <a:srcRect/>
          <a:stretch>
            <a:fillRect/>
          </a:stretch>
        </p:blipFill>
        <p:spPr bwMode="auto">
          <a:xfrm>
            <a:off x="4800600" y="1484314"/>
            <a:ext cx="5715000" cy="4105275"/>
          </a:xfrm>
          <a:prstGeom prst="rect">
            <a:avLst/>
          </a:prstGeom>
          <a:noFill/>
          <a:ln w="9525">
            <a:noFill/>
            <a:miter lim="800000"/>
            <a:headEnd/>
            <a:tailEnd/>
          </a:ln>
          <a:effectLst/>
        </p:spPr>
      </p:pic>
      <p:pic>
        <p:nvPicPr>
          <p:cNvPr id="62476" name="Picture 12"/>
          <p:cNvPicPr>
            <a:picLocks noChangeAspect="1" noChangeArrowheads="1"/>
          </p:cNvPicPr>
          <p:nvPr/>
        </p:nvPicPr>
        <p:blipFill>
          <a:blip r:embed="rId7" cstate="print"/>
          <a:srcRect/>
          <a:stretch>
            <a:fillRect/>
          </a:stretch>
        </p:blipFill>
        <p:spPr bwMode="auto">
          <a:xfrm>
            <a:off x="1847851" y="1844675"/>
            <a:ext cx="5934075" cy="4762500"/>
          </a:xfrm>
          <a:prstGeom prst="rect">
            <a:avLst/>
          </a:prstGeom>
          <a:noFill/>
          <a:ln w="9525">
            <a:noFill/>
            <a:miter lim="800000"/>
            <a:headEnd/>
            <a:tailEnd/>
          </a:ln>
          <a:effectLst/>
        </p:spPr>
      </p:pic>
      <p:pic>
        <p:nvPicPr>
          <p:cNvPr id="62477" name="Picture 13"/>
          <p:cNvPicPr>
            <a:picLocks noChangeAspect="1" noChangeArrowheads="1"/>
          </p:cNvPicPr>
          <p:nvPr/>
        </p:nvPicPr>
        <p:blipFill>
          <a:blip r:embed="rId8" cstate="print"/>
          <a:srcRect/>
          <a:stretch>
            <a:fillRect/>
          </a:stretch>
        </p:blipFill>
        <p:spPr bwMode="auto">
          <a:xfrm>
            <a:off x="2279650" y="765175"/>
            <a:ext cx="7704138" cy="5384800"/>
          </a:xfrm>
          <a:prstGeom prst="rect">
            <a:avLst/>
          </a:prstGeom>
          <a:noFill/>
          <a:ln w="9525">
            <a:noFill/>
            <a:miter lim="800000"/>
            <a:headEnd/>
            <a:tailEnd/>
          </a:ln>
          <a:effectLst/>
        </p:spPr>
      </p:pic>
      <p:pic>
        <p:nvPicPr>
          <p:cNvPr id="62478" name="Picture 14"/>
          <p:cNvPicPr>
            <a:picLocks noChangeAspect="1" noChangeArrowheads="1"/>
          </p:cNvPicPr>
          <p:nvPr/>
        </p:nvPicPr>
        <p:blipFill>
          <a:blip r:embed="rId9" cstate="print"/>
          <a:srcRect/>
          <a:stretch>
            <a:fillRect/>
          </a:stretch>
        </p:blipFill>
        <p:spPr bwMode="auto">
          <a:xfrm>
            <a:off x="3071813" y="908051"/>
            <a:ext cx="6972300" cy="5629275"/>
          </a:xfrm>
          <a:prstGeom prst="rect">
            <a:avLst/>
          </a:prstGeom>
          <a:noFill/>
          <a:ln w="9525">
            <a:noFill/>
            <a:miter lim="800000"/>
            <a:headEnd/>
            <a:tailEnd/>
          </a:ln>
          <a:effectLst/>
        </p:spPr>
      </p:pic>
      <p:pic>
        <p:nvPicPr>
          <p:cNvPr id="62479" name="Picture 15"/>
          <p:cNvPicPr>
            <a:picLocks noChangeAspect="1" noChangeArrowheads="1"/>
          </p:cNvPicPr>
          <p:nvPr/>
        </p:nvPicPr>
        <p:blipFill>
          <a:blip r:embed="rId10" cstate="print"/>
          <a:srcRect/>
          <a:stretch>
            <a:fillRect/>
          </a:stretch>
        </p:blipFill>
        <p:spPr bwMode="auto">
          <a:xfrm>
            <a:off x="2855913" y="908051"/>
            <a:ext cx="6972300" cy="5629275"/>
          </a:xfrm>
          <a:prstGeom prst="rect">
            <a:avLst/>
          </a:prstGeom>
          <a:noFill/>
          <a:ln w="9525">
            <a:noFill/>
            <a:miter lim="800000"/>
            <a:headEnd/>
            <a:tailEnd/>
          </a:ln>
          <a:effectLst/>
        </p:spPr>
      </p:pic>
      <p:pic>
        <p:nvPicPr>
          <p:cNvPr id="62480" name="Picture 16"/>
          <p:cNvPicPr>
            <a:picLocks noChangeAspect="1" noChangeArrowheads="1"/>
          </p:cNvPicPr>
          <p:nvPr/>
        </p:nvPicPr>
        <p:blipFill>
          <a:blip r:embed="rId11" cstate="print"/>
          <a:srcRect/>
          <a:stretch>
            <a:fillRect/>
          </a:stretch>
        </p:blipFill>
        <p:spPr bwMode="auto">
          <a:xfrm>
            <a:off x="1631950" y="476250"/>
            <a:ext cx="8680450" cy="6078538"/>
          </a:xfrm>
          <a:prstGeom prst="rect">
            <a:avLst/>
          </a:prstGeom>
          <a:noFill/>
          <a:ln w="9525">
            <a:noFill/>
            <a:miter lim="800000"/>
            <a:headEnd/>
            <a:tailEnd/>
          </a:ln>
          <a:effectLst/>
        </p:spPr>
      </p:pic>
    </p:spTree>
    <p:extLst>
      <p:ext uri="{BB962C8B-B14F-4D97-AF65-F5344CB8AC3E}">
        <p14:creationId xmlns:p14="http://schemas.microsoft.com/office/powerpoint/2010/main" val="166961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2474"/>
                                        </p:tgtEl>
                                        <p:attrNameLst>
                                          <p:attrName>style.visibility</p:attrName>
                                        </p:attrNameLst>
                                      </p:cBhvr>
                                      <p:to>
                                        <p:strVal val="visible"/>
                                      </p:to>
                                    </p:set>
                                    <p:anim calcmode="lin" valueType="num">
                                      <p:cBhvr additive="base">
                                        <p:cTn id="7" dur="500" fill="hold"/>
                                        <p:tgtEl>
                                          <p:spTgt spid="62474"/>
                                        </p:tgtEl>
                                        <p:attrNameLst>
                                          <p:attrName>ppt_x</p:attrName>
                                        </p:attrNameLst>
                                      </p:cBhvr>
                                      <p:tavLst>
                                        <p:tav tm="0">
                                          <p:val>
                                            <p:strVal val="#ppt_x"/>
                                          </p:val>
                                        </p:tav>
                                        <p:tav tm="100000">
                                          <p:val>
                                            <p:strVal val="#ppt_x"/>
                                          </p:val>
                                        </p:tav>
                                      </p:tavLst>
                                    </p:anim>
                                    <p:anim calcmode="lin" valueType="num">
                                      <p:cBhvr additive="base">
                                        <p:cTn id="8" dur="500" fill="hold"/>
                                        <p:tgtEl>
                                          <p:spTgt spid="624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62474"/>
                                        </p:tgtEl>
                                        <p:attrNameLst>
                                          <p:attrName>ppt_x</p:attrName>
                                        </p:attrNameLst>
                                      </p:cBhvr>
                                      <p:tavLst>
                                        <p:tav tm="0">
                                          <p:val>
                                            <p:strVal val="ppt_x"/>
                                          </p:val>
                                        </p:tav>
                                        <p:tav tm="100000">
                                          <p:val>
                                            <p:strVal val="ppt_x"/>
                                          </p:val>
                                        </p:tav>
                                      </p:tavLst>
                                    </p:anim>
                                    <p:anim calcmode="lin" valueType="num">
                                      <p:cBhvr additive="base">
                                        <p:cTn id="13" dur="500"/>
                                        <p:tgtEl>
                                          <p:spTgt spid="62474"/>
                                        </p:tgtEl>
                                        <p:attrNameLst>
                                          <p:attrName>ppt_y</p:attrName>
                                        </p:attrNameLst>
                                      </p:cBhvr>
                                      <p:tavLst>
                                        <p:tav tm="0">
                                          <p:val>
                                            <p:strVal val="ppt_y"/>
                                          </p:val>
                                        </p:tav>
                                        <p:tav tm="100000">
                                          <p:val>
                                            <p:strVal val="1+ppt_h/2"/>
                                          </p:val>
                                        </p:tav>
                                      </p:tavLst>
                                    </p:anim>
                                    <p:set>
                                      <p:cBhvr>
                                        <p:cTn id="14" dur="1" fill="hold">
                                          <p:stCondLst>
                                            <p:cond delay="499"/>
                                          </p:stCondLst>
                                        </p:cTn>
                                        <p:tgtEl>
                                          <p:spTgt spid="6247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2475"/>
                                        </p:tgtEl>
                                        <p:attrNameLst>
                                          <p:attrName>style.visibility</p:attrName>
                                        </p:attrNameLst>
                                      </p:cBhvr>
                                      <p:to>
                                        <p:strVal val="visible"/>
                                      </p:to>
                                    </p:set>
                                    <p:anim calcmode="lin" valueType="num">
                                      <p:cBhvr additive="base">
                                        <p:cTn id="19" dur="500" fill="hold"/>
                                        <p:tgtEl>
                                          <p:spTgt spid="62475"/>
                                        </p:tgtEl>
                                        <p:attrNameLst>
                                          <p:attrName>ppt_x</p:attrName>
                                        </p:attrNameLst>
                                      </p:cBhvr>
                                      <p:tavLst>
                                        <p:tav tm="0">
                                          <p:val>
                                            <p:strVal val="#ppt_x"/>
                                          </p:val>
                                        </p:tav>
                                        <p:tav tm="100000">
                                          <p:val>
                                            <p:strVal val="#ppt_x"/>
                                          </p:val>
                                        </p:tav>
                                      </p:tavLst>
                                    </p:anim>
                                    <p:anim calcmode="lin" valueType="num">
                                      <p:cBhvr additive="base">
                                        <p:cTn id="20" dur="500" fill="hold"/>
                                        <p:tgtEl>
                                          <p:spTgt spid="6247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62475"/>
                                        </p:tgtEl>
                                        <p:attrNameLst>
                                          <p:attrName>ppt_x</p:attrName>
                                        </p:attrNameLst>
                                      </p:cBhvr>
                                      <p:tavLst>
                                        <p:tav tm="0">
                                          <p:val>
                                            <p:strVal val="ppt_x"/>
                                          </p:val>
                                        </p:tav>
                                        <p:tav tm="100000">
                                          <p:val>
                                            <p:strVal val="ppt_x"/>
                                          </p:val>
                                        </p:tav>
                                      </p:tavLst>
                                    </p:anim>
                                    <p:anim calcmode="lin" valueType="num">
                                      <p:cBhvr additive="base">
                                        <p:cTn id="25" dur="500"/>
                                        <p:tgtEl>
                                          <p:spTgt spid="62475"/>
                                        </p:tgtEl>
                                        <p:attrNameLst>
                                          <p:attrName>ppt_y</p:attrName>
                                        </p:attrNameLst>
                                      </p:cBhvr>
                                      <p:tavLst>
                                        <p:tav tm="0">
                                          <p:val>
                                            <p:strVal val="ppt_y"/>
                                          </p:val>
                                        </p:tav>
                                        <p:tav tm="100000">
                                          <p:val>
                                            <p:strVal val="1+ppt_h/2"/>
                                          </p:val>
                                        </p:tav>
                                      </p:tavLst>
                                    </p:anim>
                                    <p:set>
                                      <p:cBhvr>
                                        <p:cTn id="26" dur="1" fill="hold">
                                          <p:stCondLst>
                                            <p:cond delay="499"/>
                                          </p:stCondLst>
                                        </p:cTn>
                                        <p:tgtEl>
                                          <p:spTgt spid="6247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2476"/>
                                        </p:tgtEl>
                                        <p:attrNameLst>
                                          <p:attrName>style.visibility</p:attrName>
                                        </p:attrNameLst>
                                      </p:cBhvr>
                                      <p:to>
                                        <p:strVal val="visible"/>
                                      </p:to>
                                    </p:set>
                                    <p:anim calcmode="lin" valueType="num">
                                      <p:cBhvr additive="base">
                                        <p:cTn id="31" dur="500" fill="hold"/>
                                        <p:tgtEl>
                                          <p:spTgt spid="62476"/>
                                        </p:tgtEl>
                                        <p:attrNameLst>
                                          <p:attrName>ppt_x</p:attrName>
                                        </p:attrNameLst>
                                      </p:cBhvr>
                                      <p:tavLst>
                                        <p:tav tm="0">
                                          <p:val>
                                            <p:strVal val="#ppt_x"/>
                                          </p:val>
                                        </p:tav>
                                        <p:tav tm="100000">
                                          <p:val>
                                            <p:strVal val="#ppt_x"/>
                                          </p:val>
                                        </p:tav>
                                      </p:tavLst>
                                    </p:anim>
                                    <p:anim calcmode="lin" valueType="num">
                                      <p:cBhvr additive="base">
                                        <p:cTn id="32" dur="500" fill="hold"/>
                                        <p:tgtEl>
                                          <p:spTgt spid="6247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2477"/>
                                        </p:tgtEl>
                                        <p:attrNameLst>
                                          <p:attrName>style.visibility</p:attrName>
                                        </p:attrNameLst>
                                      </p:cBhvr>
                                      <p:to>
                                        <p:strVal val="visible"/>
                                      </p:to>
                                    </p:set>
                                    <p:anim calcmode="lin" valueType="num">
                                      <p:cBhvr additive="base">
                                        <p:cTn id="37" dur="500" fill="hold"/>
                                        <p:tgtEl>
                                          <p:spTgt spid="62477"/>
                                        </p:tgtEl>
                                        <p:attrNameLst>
                                          <p:attrName>ppt_x</p:attrName>
                                        </p:attrNameLst>
                                      </p:cBhvr>
                                      <p:tavLst>
                                        <p:tav tm="0">
                                          <p:val>
                                            <p:strVal val="#ppt_x"/>
                                          </p:val>
                                        </p:tav>
                                        <p:tav tm="100000">
                                          <p:val>
                                            <p:strVal val="#ppt_x"/>
                                          </p:val>
                                        </p:tav>
                                      </p:tavLst>
                                    </p:anim>
                                    <p:anim calcmode="lin" valueType="num">
                                      <p:cBhvr additive="base">
                                        <p:cTn id="38" dur="500" fill="hold"/>
                                        <p:tgtEl>
                                          <p:spTgt spid="6247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2478"/>
                                        </p:tgtEl>
                                        <p:attrNameLst>
                                          <p:attrName>style.visibility</p:attrName>
                                        </p:attrNameLst>
                                      </p:cBhvr>
                                      <p:to>
                                        <p:strVal val="visible"/>
                                      </p:to>
                                    </p:set>
                                    <p:anim calcmode="lin" valueType="num">
                                      <p:cBhvr additive="base">
                                        <p:cTn id="43" dur="500" fill="hold"/>
                                        <p:tgtEl>
                                          <p:spTgt spid="62478"/>
                                        </p:tgtEl>
                                        <p:attrNameLst>
                                          <p:attrName>ppt_x</p:attrName>
                                        </p:attrNameLst>
                                      </p:cBhvr>
                                      <p:tavLst>
                                        <p:tav tm="0">
                                          <p:val>
                                            <p:strVal val="#ppt_x"/>
                                          </p:val>
                                        </p:tav>
                                        <p:tav tm="100000">
                                          <p:val>
                                            <p:strVal val="#ppt_x"/>
                                          </p:val>
                                        </p:tav>
                                      </p:tavLst>
                                    </p:anim>
                                    <p:anim calcmode="lin" valueType="num">
                                      <p:cBhvr additive="base">
                                        <p:cTn id="44" dur="500" fill="hold"/>
                                        <p:tgtEl>
                                          <p:spTgt spid="6247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2479"/>
                                        </p:tgtEl>
                                        <p:attrNameLst>
                                          <p:attrName>style.visibility</p:attrName>
                                        </p:attrNameLst>
                                      </p:cBhvr>
                                      <p:to>
                                        <p:strVal val="visible"/>
                                      </p:to>
                                    </p:set>
                                    <p:anim calcmode="lin" valueType="num">
                                      <p:cBhvr additive="base">
                                        <p:cTn id="49" dur="500" fill="hold"/>
                                        <p:tgtEl>
                                          <p:spTgt spid="62479"/>
                                        </p:tgtEl>
                                        <p:attrNameLst>
                                          <p:attrName>ppt_x</p:attrName>
                                        </p:attrNameLst>
                                      </p:cBhvr>
                                      <p:tavLst>
                                        <p:tav tm="0">
                                          <p:val>
                                            <p:strVal val="#ppt_x"/>
                                          </p:val>
                                        </p:tav>
                                        <p:tav tm="100000">
                                          <p:val>
                                            <p:strVal val="#ppt_x"/>
                                          </p:val>
                                        </p:tav>
                                      </p:tavLst>
                                    </p:anim>
                                    <p:anim calcmode="lin" valueType="num">
                                      <p:cBhvr additive="base">
                                        <p:cTn id="50" dur="500" fill="hold"/>
                                        <p:tgtEl>
                                          <p:spTgt spid="6247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2480"/>
                                        </p:tgtEl>
                                        <p:attrNameLst>
                                          <p:attrName>style.visibility</p:attrName>
                                        </p:attrNameLst>
                                      </p:cBhvr>
                                      <p:to>
                                        <p:strVal val="visible"/>
                                      </p:to>
                                    </p:set>
                                    <p:anim calcmode="lin" valueType="num">
                                      <p:cBhvr additive="base">
                                        <p:cTn id="55" dur="500" fill="hold"/>
                                        <p:tgtEl>
                                          <p:spTgt spid="62480"/>
                                        </p:tgtEl>
                                        <p:attrNameLst>
                                          <p:attrName>ppt_x</p:attrName>
                                        </p:attrNameLst>
                                      </p:cBhvr>
                                      <p:tavLst>
                                        <p:tav tm="0">
                                          <p:val>
                                            <p:strVal val="#ppt_x"/>
                                          </p:val>
                                        </p:tav>
                                        <p:tav tm="100000">
                                          <p:val>
                                            <p:strVal val="#ppt_x"/>
                                          </p:val>
                                        </p:tav>
                                      </p:tavLst>
                                    </p:anim>
                                    <p:anim calcmode="lin" valueType="num">
                                      <p:cBhvr additive="base">
                                        <p:cTn id="56" dur="500" fill="hold"/>
                                        <p:tgtEl>
                                          <p:spTgt spid="624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ChangeArrowheads="1"/>
          </p:cNvSpPr>
          <p:nvPr/>
        </p:nvSpPr>
        <p:spPr bwMode="auto">
          <a:xfrm>
            <a:off x="1524001" y="549275"/>
            <a:ext cx="2555875" cy="71438"/>
          </a:xfrm>
          <a:prstGeom prst="rect">
            <a:avLst/>
          </a:prstGeom>
          <a:blipFill dpi="0" rotWithShape="0">
            <a:blip r:embed="rId3" cstate="print"/>
            <a:srcRect/>
            <a:tile tx="0" ty="0" sx="100000" sy="100000" flip="none" algn="tl"/>
          </a:blipFill>
          <a:ln w="9398">
            <a:solidFill>
              <a:srgbClr val="000000"/>
            </a:solidFill>
            <a:miter lim="800000"/>
            <a:headEnd/>
            <a:tailEnd/>
          </a:ln>
          <a:effectLst/>
        </p:spPr>
        <p:txBody>
          <a:bodyPr wrap="none" anchor="ctr"/>
          <a:lstStyle/>
          <a:p>
            <a:endParaRPr lang="pt-BR"/>
          </a:p>
        </p:txBody>
      </p:sp>
      <p:sp>
        <p:nvSpPr>
          <p:cNvPr id="107523" name="Text Box 3"/>
          <p:cNvSpPr txBox="1">
            <a:spLocks noChangeArrowheads="1"/>
          </p:cNvSpPr>
          <p:nvPr/>
        </p:nvSpPr>
        <p:spPr bwMode="auto">
          <a:xfrm>
            <a:off x="1524000" y="1"/>
            <a:ext cx="5219700" cy="525401"/>
          </a:xfrm>
          <a:prstGeom prst="rect">
            <a:avLst/>
          </a:prstGeom>
          <a:noFill/>
          <a:ln w="9525">
            <a:noFill/>
            <a:round/>
            <a:headEnd/>
            <a:tailEnd/>
          </a:ln>
          <a:effectLst/>
        </p:spPr>
        <p:txBody>
          <a:bodyPr lIns="90000" tIns="46800" rIns="90000" bIns="46800">
            <a:spAutoFit/>
          </a:bodyPr>
          <a:lstStyle/>
          <a:p>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800" b="1">
                <a:solidFill>
                  <a:srgbClr val="000000"/>
                </a:solidFill>
                <a:effectLst>
                  <a:outerShdw blurRad="38100" dist="38100" dir="2700000" algn="tl">
                    <a:srgbClr val="C0C0C0"/>
                  </a:outerShdw>
                </a:effectLst>
                <a:latin typeface="Arial Black" pitchFamily="34" charset="0"/>
              </a:rPr>
              <a:t>Aplicações</a:t>
            </a:r>
          </a:p>
        </p:txBody>
      </p:sp>
      <p:sp>
        <p:nvSpPr>
          <p:cNvPr id="107525" name="Text Box 5"/>
          <p:cNvSpPr txBox="1">
            <a:spLocks noChangeArrowheads="1"/>
          </p:cNvSpPr>
          <p:nvPr/>
        </p:nvSpPr>
        <p:spPr bwMode="auto">
          <a:xfrm>
            <a:off x="1631950" y="549275"/>
            <a:ext cx="8928100" cy="6360332"/>
          </a:xfrm>
          <a:prstGeom prst="rect">
            <a:avLst/>
          </a:prstGeom>
          <a:noFill/>
          <a:ln w="9525">
            <a:noFill/>
            <a:round/>
            <a:headEnd/>
            <a:tailEnd/>
          </a:ln>
          <a:effectLst/>
        </p:spPr>
        <p:txBody>
          <a:bodyPr lIns="90000" tIns="46800" rIns="90000" bIns="46800">
            <a:spAutoFit/>
          </a:bodyPr>
          <a:lstStyle/>
          <a:p>
            <a:pPr>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solidFill>
                  <a:srgbClr val="000000"/>
                </a:solidFill>
                <a:effectLst>
                  <a:outerShdw blurRad="38100" dist="38100" dir="2700000" algn="tl">
                    <a:srgbClr val="C0C0C0"/>
                  </a:outerShdw>
                </a:effectLst>
                <a:latin typeface="Arial Black" pitchFamily="34" charset="0"/>
              </a:rPr>
              <a:t>Linux </a:t>
            </a:r>
          </a:p>
          <a:p>
            <a:pPr lvl="1">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solidFill>
                  <a:srgbClr val="000000"/>
                </a:solidFill>
                <a:effectLst>
                  <a:outerShdw blurRad="38100" dist="38100" dir="2700000" algn="tl">
                    <a:srgbClr val="C0C0C0"/>
                  </a:outerShdw>
                </a:effectLst>
                <a:latin typeface="Arial Black" pitchFamily="34" charset="0"/>
              </a:rPr>
              <a:t>Kernel 2.0 (ipfwadm)</a:t>
            </a:r>
          </a:p>
          <a:p>
            <a:pPr lvl="1">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solidFill>
                  <a:srgbClr val="000000"/>
                </a:solidFill>
                <a:effectLst>
                  <a:outerShdw blurRad="38100" dist="38100" dir="2700000" algn="tl">
                    <a:srgbClr val="C0C0C0"/>
                  </a:outerShdw>
                </a:effectLst>
                <a:latin typeface="Arial Black" pitchFamily="34" charset="0"/>
              </a:rPr>
              <a:t>Kernel 2.2 (ipchains)</a:t>
            </a:r>
          </a:p>
          <a:p>
            <a:pPr lvl="1">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solidFill>
                  <a:schemeClr val="accent2"/>
                </a:solidFill>
                <a:effectLst>
                  <a:outerShdw blurRad="38100" dist="38100" dir="2700000" algn="tl">
                    <a:srgbClr val="C0C0C0"/>
                  </a:outerShdw>
                </a:effectLst>
                <a:latin typeface="Arial Black" pitchFamily="34" charset="0"/>
              </a:rPr>
              <a:t>Kernel 2.4 e 2.6 (iptables)</a:t>
            </a:r>
          </a:p>
          <a:p>
            <a:pPr>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solidFill>
                  <a:srgbClr val="000000"/>
                </a:solidFill>
                <a:effectLst>
                  <a:outerShdw blurRad="38100" dist="38100" dir="2700000" algn="tl">
                    <a:srgbClr val="C0C0C0"/>
                  </a:outerShdw>
                </a:effectLst>
                <a:latin typeface="Arial Black" pitchFamily="34" charset="0"/>
              </a:rPr>
              <a:t> FreeBSD</a:t>
            </a:r>
          </a:p>
          <a:p>
            <a:pPr lvl="1">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solidFill>
                  <a:srgbClr val="000000"/>
                </a:solidFill>
                <a:effectLst>
                  <a:outerShdw blurRad="38100" dist="38100" dir="2700000" algn="tl">
                    <a:srgbClr val="C0C0C0"/>
                  </a:outerShdw>
                </a:effectLst>
                <a:latin typeface="Arial Black" pitchFamily="34" charset="0"/>
              </a:rPr>
              <a:t>IPF</a:t>
            </a:r>
          </a:p>
          <a:p>
            <a:pPr lvl="1">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effectLst>
                  <a:outerShdw blurRad="38100" dist="38100" dir="2700000" algn="tl">
                    <a:srgbClr val="C0C0C0"/>
                  </a:outerShdw>
                </a:effectLst>
                <a:latin typeface="Arial Black" pitchFamily="34" charset="0"/>
              </a:rPr>
              <a:t>IPFW</a:t>
            </a:r>
          </a:p>
          <a:p>
            <a:pPr lvl="1">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solidFill>
                  <a:schemeClr val="accent2"/>
                </a:solidFill>
                <a:effectLst>
                  <a:outerShdw blurRad="38100" dist="38100" dir="2700000" algn="tl">
                    <a:srgbClr val="C0C0C0"/>
                  </a:outerShdw>
                </a:effectLst>
                <a:latin typeface="Arial Black" pitchFamily="34" charset="0"/>
              </a:rPr>
              <a:t>PF </a:t>
            </a:r>
          </a:p>
          <a:p>
            <a:pPr lvl="2">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solidFill>
                  <a:srgbClr val="000000"/>
                </a:solidFill>
                <a:effectLst>
                  <a:outerShdw blurRad="38100" dist="38100" dir="2700000" algn="tl">
                    <a:srgbClr val="C0C0C0"/>
                  </a:outerShdw>
                </a:effectLst>
                <a:latin typeface="Arial Black" pitchFamily="34" charset="0"/>
              </a:rPr>
              <a:t>Pfsense (</a:t>
            </a:r>
            <a:r>
              <a:rPr lang="pt-BR" sz="2400" b="1">
                <a:solidFill>
                  <a:srgbClr val="000000"/>
                </a:solidFill>
                <a:effectLst>
                  <a:outerShdw blurRad="38100" dist="38100" dir="2700000" algn="tl">
                    <a:srgbClr val="C0C0C0"/>
                  </a:outerShdw>
                </a:effectLst>
                <a:latin typeface="Arial Black" pitchFamily="34" charset="0"/>
                <a:hlinkClick r:id="rId5"/>
              </a:rPr>
              <a:t>http://www.pfsense.org/</a:t>
            </a:r>
            <a:r>
              <a:rPr lang="pt-BR" sz="2400" b="1">
                <a:solidFill>
                  <a:srgbClr val="000000"/>
                </a:solidFill>
                <a:effectLst>
                  <a:outerShdw blurRad="38100" dist="38100" dir="2700000" algn="tl">
                    <a:srgbClr val="C0C0C0"/>
                  </a:outerShdw>
                </a:effectLst>
                <a:latin typeface="Arial Black" pitchFamily="34" charset="0"/>
              </a:rPr>
              <a:t>)</a:t>
            </a:r>
          </a:p>
          <a:p>
            <a:pPr lvl="3">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solidFill>
                  <a:srgbClr val="000000"/>
                </a:solidFill>
                <a:effectLst>
                  <a:outerShdw blurRad="38100" dist="38100" dir="2700000" algn="tl">
                    <a:srgbClr val="C0C0C0"/>
                  </a:outerShdw>
                </a:effectLst>
                <a:latin typeface="Arial Black" pitchFamily="34" charset="0"/>
              </a:rPr>
              <a:t> distribuição baseada no FreeBSD</a:t>
            </a:r>
          </a:p>
          <a:p>
            <a:pPr lvl="3">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solidFill>
                  <a:srgbClr val="000000"/>
                </a:solidFill>
                <a:effectLst>
                  <a:outerShdw blurRad="38100" dist="38100" dir="2700000" algn="tl">
                    <a:srgbClr val="C0C0C0"/>
                  </a:outerShdw>
                </a:effectLst>
                <a:latin typeface="Arial Black" pitchFamily="34" charset="0"/>
              </a:rPr>
              <a:t> configuração pelo navegador</a:t>
            </a:r>
          </a:p>
          <a:p>
            <a:pPr lvl="3">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solidFill>
                  <a:srgbClr val="000000"/>
                </a:solidFill>
                <a:effectLst>
                  <a:outerShdw blurRad="38100" dist="38100" dir="2700000" algn="tl">
                    <a:srgbClr val="C0C0C0"/>
                  </a:outerShdw>
                </a:effectLst>
                <a:latin typeface="Arial Black" pitchFamily="34" charset="0"/>
              </a:rPr>
              <a:t> Disponível em LiveCD (~60MB)</a:t>
            </a:r>
          </a:p>
        </p:txBody>
      </p:sp>
    </p:spTree>
    <p:extLst>
      <p:ext uri="{BB962C8B-B14F-4D97-AF65-F5344CB8AC3E}">
        <p14:creationId xmlns:p14="http://schemas.microsoft.com/office/powerpoint/2010/main" val="3012756157"/>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noChangeArrowheads="1"/>
          </p:cNvPicPr>
          <p:nvPr/>
        </p:nvPicPr>
        <p:blipFill>
          <a:blip r:embed="rId2" cstate="print"/>
          <a:srcRect/>
          <a:stretch>
            <a:fillRect/>
          </a:stretch>
        </p:blipFill>
        <p:spPr bwMode="auto">
          <a:xfrm>
            <a:off x="2495601" y="1052737"/>
            <a:ext cx="7635875" cy="5476875"/>
          </a:xfrm>
          <a:prstGeom prst="rect">
            <a:avLst/>
          </a:prstGeom>
          <a:noFill/>
          <a:ln w="9525">
            <a:noFill/>
            <a:miter lim="800000"/>
            <a:headEnd/>
            <a:tailEnd/>
          </a:ln>
          <a:effectLst/>
        </p:spPr>
      </p:pic>
    </p:spTree>
    <p:extLst>
      <p:ext uri="{BB962C8B-B14F-4D97-AF65-F5344CB8AC3E}">
        <p14:creationId xmlns:p14="http://schemas.microsoft.com/office/powerpoint/2010/main" val="38480547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p:cNvPicPr>
            <a:picLocks noChangeAspect="1" noChangeArrowheads="1"/>
          </p:cNvPicPr>
          <p:nvPr/>
        </p:nvPicPr>
        <p:blipFill>
          <a:blip r:embed="rId2" cstate="print"/>
          <a:srcRect/>
          <a:stretch>
            <a:fillRect/>
          </a:stretch>
        </p:blipFill>
        <p:spPr bwMode="auto">
          <a:xfrm>
            <a:off x="1703513" y="620689"/>
            <a:ext cx="7781925" cy="5762625"/>
          </a:xfrm>
          <a:prstGeom prst="rect">
            <a:avLst/>
          </a:prstGeom>
          <a:noFill/>
          <a:ln w="9525">
            <a:noFill/>
            <a:miter lim="800000"/>
            <a:headEnd/>
            <a:tailEnd/>
          </a:ln>
          <a:effectLst/>
        </p:spPr>
      </p:pic>
    </p:spTree>
    <p:extLst>
      <p:ext uri="{BB962C8B-B14F-4D97-AF65-F5344CB8AC3E}">
        <p14:creationId xmlns:p14="http://schemas.microsoft.com/office/powerpoint/2010/main" val="34343270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ChangeArrowheads="1"/>
          </p:cNvSpPr>
          <p:nvPr/>
        </p:nvSpPr>
        <p:spPr bwMode="auto">
          <a:xfrm>
            <a:off x="1524001" y="549275"/>
            <a:ext cx="2555875" cy="71438"/>
          </a:xfrm>
          <a:prstGeom prst="rect">
            <a:avLst/>
          </a:prstGeom>
          <a:blipFill dpi="0" rotWithShape="0">
            <a:blip r:embed="rId3" cstate="print"/>
            <a:srcRect/>
            <a:tile tx="0" ty="0" sx="100000" sy="100000" flip="none" algn="tl"/>
          </a:blipFill>
          <a:ln w="9398">
            <a:solidFill>
              <a:srgbClr val="000000"/>
            </a:solidFill>
            <a:miter lim="800000"/>
            <a:headEnd/>
            <a:tailEnd/>
          </a:ln>
          <a:effectLst/>
        </p:spPr>
        <p:txBody>
          <a:bodyPr wrap="none" anchor="ctr"/>
          <a:lstStyle/>
          <a:p>
            <a:endParaRPr lang="pt-BR"/>
          </a:p>
        </p:txBody>
      </p:sp>
      <p:sp>
        <p:nvSpPr>
          <p:cNvPr id="105475" name="Text Box 3"/>
          <p:cNvSpPr txBox="1">
            <a:spLocks noChangeArrowheads="1"/>
          </p:cNvSpPr>
          <p:nvPr/>
        </p:nvSpPr>
        <p:spPr bwMode="auto">
          <a:xfrm>
            <a:off x="1524000" y="1"/>
            <a:ext cx="5219700" cy="525401"/>
          </a:xfrm>
          <a:prstGeom prst="rect">
            <a:avLst/>
          </a:prstGeom>
          <a:noFill/>
          <a:ln w="9525">
            <a:noFill/>
            <a:round/>
            <a:headEnd/>
            <a:tailEnd/>
          </a:ln>
          <a:effectLst/>
        </p:spPr>
        <p:txBody>
          <a:bodyPr lIns="90000" tIns="46800" rIns="90000" bIns="46800">
            <a:spAutoFit/>
          </a:bodyPr>
          <a:lstStyle/>
          <a:p>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800" b="1">
                <a:solidFill>
                  <a:srgbClr val="000000"/>
                </a:solidFill>
                <a:effectLst>
                  <a:outerShdw blurRad="38100" dist="38100" dir="2700000" algn="tl">
                    <a:srgbClr val="C0C0C0"/>
                  </a:outerShdw>
                </a:effectLst>
                <a:latin typeface="Arial Black" pitchFamily="34" charset="0"/>
              </a:rPr>
              <a:t>Aplicações</a:t>
            </a:r>
          </a:p>
        </p:txBody>
      </p:sp>
      <p:sp>
        <p:nvSpPr>
          <p:cNvPr id="105477" name="Text Box 5"/>
          <p:cNvSpPr txBox="1">
            <a:spLocks noChangeArrowheads="1"/>
          </p:cNvSpPr>
          <p:nvPr/>
        </p:nvSpPr>
        <p:spPr bwMode="auto">
          <a:xfrm>
            <a:off x="1631950" y="549276"/>
            <a:ext cx="8928100" cy="6350073"/>
          </a:xfrm>
          <a:prstGeom prst="rect">
            <a:avLst/>
          </a:prstGeom>
          <a:noFill/>
          <a:ln w="9525">
            <a:noFill/>
            <a:round/>
            <a:headEnd/>
            <a:tailEnd/>
          </a:ln>
          <a:effectLst/>
        </p:spPr>
        <p:txBody>
          <a:bodyPr lIns="90000" tIns="46800" rIns="90000" bIns="46800">
            <a:spAutoFit/>
          </a:bodyPr>
          <a:lstStyle/>
          <a:p>
            <a:pPr>
              <a:spcBef>
                <a:spcPts val="1250"/>
              </a:spcBef>
              <a:buBlip>
                <a:blip r:embed="rId4"/>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400" b="1">
                <a:solidFill>
                  <a:srgbClr val="000000"/>
                </a:solidFill>
                <a:effectLst>
                  <a:outerShdw blurRad="38100" dist="38100" dir="2700000" algn="tl">
                    <a:srgbClr val="C0C0C0"/>
                  </a:outerShdw>
                </a:effectLst>
                <a:latin typeface="Arial Black" pitchFamily="34" charset="0"/>
              </a:rPr>
              <a:t> Comparativo</a:t>
            </a:r>
          </a:p>
          <a:p>
            <a:pPr>
              <a:spcBef>
                <a:spcPts val="12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1400" b="1">
              <a:solidFill>
                <a:srgbClr val="000000"/>
              </a:solidFill>
              <a:effectLst>
                <a:outerShdw blurRad="38100" dist="38100" dir="2700000" algn="tl">
                  <a:srgbClr val="C0C0C0"/>
                </a:outerShdw>
              </a:effectLst>
              <a:latin typeface="Arial Black" pitchFamily="34" charset="0"/>
            </a:endParaRPr>
          </a:p>
          <a:p>
            <a:pPr>
              <a:spcBef>
                <a:spcPts val="12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1400" b="1">
              <a:solidFill>
                <a:srgbClr val="000000"/>
              </a:solidFill>
              <a:effectLst>
                <a:outerShdw blurRad="38100" dist="38100" dir="2700000" algn="tl">
                  <a:srgbClr val="C0C0C0"/>
                </a:outerShdw>
              </a:effectLst>
              <a:latin typeface="Arial Black" pitchFamily="34" charset="0"/>
            </a:endParaRPr>
          </a:p>
          <a:p>
            <a:pPr>
              <a:spcBef>
                <a:spcPts val="12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1400" b="1">
              <a:solidFill>
                <a:srgbClr val="000000"/>
              </a:solidFill>
              <a:effectLst>
                <a:outerShdw blurRad="38100" dist="38100" dir="2700000" algn="tl">
                  <a:srgbClr val="C0C0C0"/>
                </a:outerShdw>
              </a:effectLst>
              <a:latin typeface="Arial Black" pitchFamily="34" charset="0"/>
            </a:endParaRPr>
          </a:p>
          <a:p>
            <a:pPr>
              <a:spcBef>
                <a:spcPts val="12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1400" b="1">
              <a:solidFill>
                <a:srgbClr val="000000"/>
              </a:solidFill>
              <a:effectLst>
                <a:outerShdw blurRad="38100" dist="38100" dir="2700000" algn="tl">
                  <a:srgbClr val="C0C0C0"/>
                </a:outerShdw>
              </a:effectLst>
              <a:latin typeface="Arial Black" pitchFamily="34" charset="0"/>
            </a:endParaRPr>
          </a:p>
          <a:p>
            <a:pPr>
              <a:spcBef>
                <a:spcPts val="12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1400" b="1">
              <a:solidFill>
                <a:srgbClr val="000000"/>
              </a:solidFill>
              <a:effectLst>
                <a:outerShdw blurRad="38100" dist="38100" dir="2700000" algn="tl">
                  <a:srgbClr val="C0C0C0"/>
                </a:outerShdw>
              </a:effectLst>
              <a:latin typeface="Arial Black" pitchFamily="34" charset="0"/>
            </a:endParaRPr>
          </a:p>
          <a:p>
            <a:pPr>
              <a:spcBef>
                <a:spcPts val="12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1400" b="1">
              <a:solidFill>
                <a:srgbClr val="000000"/>
              </a:solidFill>
              <a:effectLst>
                <a:outerShdw blurRad="38100" dist="38100" dir="2700000" algn="tl">
                  <a:srgbClr val="C0C0C0"/>
                </a:outerShdw>
              </a:effectLst>
              <a:latin typeface="Arial Black" pitchFamily="34" charset="0"/>
            </a:endParaRPr>
          </a:p>
          <a:p>
            <a:pPr>
              <a:spcBef>
                <a:spcPts val="12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1400" b="1">
              <a:solidFill>
                <a:srgbClr val="000000"/>
              </a:solidFill>
              <a:effectLst>
                <a:outerShdw blurRad="38100" dist="38100" dir="2700000" algn="tl">
                  <a:srgbClr val="C0C0C0"/>
                </a:outerShdw>
              </a:effectLst>
              <a:latin typeface="Arial Black" pitchFamily="34" charset="0"/>
            </a:endParaRPr>
          </a:p>
          <a:p>
            <a:pPr>
              <a:spcBef>
                <a:spcPts val="12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1400" b="1">
              <a:solidFill>
                <a:srgbClr val="000000"/>
              </a:solidFill>
              <a:effectLst>
                <a:outerShdw blurRad="38100" dist="38100" dir="2700000" algn="tl">
                  <a:srgbClr val="C0C0C0"/>
                </a:outerShdw>
              </a:effectLst>
              <a:latin typeface="Arial Black" pitchFamily="34" charset="0"/>
            </a:endParaRPr>
          </a:p>
          <a:p>
            <a:pPr>
              <a:spcBef>
                <a:spcPts val="12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1400" b="1">
              <a:solidFill>
                <a:srgbClr val="000000"/>
              </a:solidFill>
              <a:effectLst>
                <a:outerShdw blurRad="38100" dist="38100" dir="2700000" algn="tl">
                  <a:srgbClr val="C0C0C0"/>
                </a:outerShdw>
              </a:effectLst>
              <a:latin typeface="Arial Black" pitchFamily="34" charset="0"/>
            </a:endParaRPr>
          </a:p>
          <a:p>
            <a:pPr>
              <a:spcBef>
                <a:spcPts val="12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1400" b="1">
              <a:solidFill>
                <a:srgbClr val="000000"/>
              </a:solidFill>
              <a:effectLst>
                <a:outerShdw blurRad="38100" dist="38100" dir="2700000" algn="tl">
                  <a:srgbClr val="C0C0C0"/>
                </a:outerShdw>
              </a:effectLst>
              <a:latin typeface="Arial Black" pitchFamily="34" charset="0"/>
            </a:endParaRPr>
          </a:p>
          <a:p>
            <a:pPr>
              <a:spcBef>
                <a:spcPts val="12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1400" b="1">
              <a:solidFill>
                <a:srgbClr val="000000"/>
              </a:solidFill>
              <a:effectLst>
                <a:outerShdw blurRad="38100" dist="38100" dir="2700000" algn="tl">
                  <a:srgbClr val="C0C0C0"/>
                </a:outerShdw>
              </a:effectLst>
              <a:latin typeface="Arial Black" pitchFamily="34" charset="0"/>
            </a:endParaRPr>
          </a:p>
          <a:p>
            <a:pPr>
              <a:spcBef>
                <a:spcPts val="12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1400" b="1">
              <a:solidFill>
                <a:srgbClr val="000000"/>
              </a:solidFill>
              <a:effectLst>
                <a:outerShdw blurRad="38100" dist="38100" dir="2700000" algn="tl">
                  <a:srgbClr val="C0C0C0"/>
                </a:outerShdw>
              </a:effectLst>
              <a:latin typeface="Arial Black" pitchFamily="34" charset="0"/>
            </a:endParaRPr>
          </a:p>
          <a:p>
            <a:pPr>
              <a:spcBef>
                <a:spcPts val="12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1400" b="1">
              <a:solidFill>
                <a:srgbClr val="000000"/>
              </a:solidFill>
              <a:effectLst>
                <a:outerShdw blurRad="38100" dist="38100" dir="2700000" algn="tl">
                  <a:srgbClr val="C0C0C0"/>
                </a:outerShdw>
              </a:effectLst>
              <a:latin typeface="Arial Black" pitchFamily="34" charset="0"/>
            </a:endParaRPr>
          </a:p>
          <a:p>
            <a:pPr>
              <a:spcBef>
                <a:spcPts val="12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400" b="1">
                <a:solidFill>
                  <a:srgbClr val="000000"/>
                </a:solidFill>
                <a:effectLst>
                  <a:outerShdw blurRad="38100" dist="38100" dir="2700000" algn="tl">
                    <a:srgbClr val="C0C0C0"/>
                  </a:outerShdw>
                </a:effectLst>
                <a:latin typeface="Arial Black" pitchFamily="34" charset="0"/>
              </a:rPr>
              <a:t>Fonte: </a:t>
            </a:r>
            <a:r>
              <a:rPr lang="pt-BR" sz="1400" b="1">
                <a:solidFill>
                  <a:srgbClr val="000000"/>
                </a:solidFill>
                <a:effectLst>
                  <a:outerShdw blurRad="38100" dist="38100" dir="2700000" algn="tl">
                    <a:srgbClr val="C0C0C0"/>
                  </a:outerShdw>
                </a:effectLst>
                <a:latin typeface="Arial Black" pitchFamily="34" charset="0"/>
                <a:hlinkClick r:id="rId5"/>
              </a:rPr>
              <a:t>http://en.wikipedia.org/wiki/Comparison_of_firewalls</a:t>
            </a:r>
            <a:endParaRPr lang="pt-BR" sz="1400" b="1">
              <a:solidFill>
                <a:srgbClr val="000000"/>
              </a:solidFill>
              <a:effectLst>
                <a:outerShdw blurRad="38100" dist="38100" dir="2700000" algn="tl">
                  <a:srgbClr val="C0C0C0"/>
                </a:outerShdw>
              </a:effectLst>
              <a:latin typeface="Arial Black" pitchFamily="34" charset="0"/>
            </a:endParaRPr>
          </a:p>
          <a:p>
            <a:pPr>
              <a:spcBef>
                <a:spcPts val="12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2400" b="1">
              <a:solidFill>
                <a:srgbClr val="000000"/>
              </a:solidFill>
              <a:effectLst>
                <a:outerShdw blurRad="38100" dist="38100" dir="2700000" algn="tl">
                  <a:srgbClr val="C0C0C0"/>
                </a:outerShdw>
              </a:effectLst>
              <a:latin typeface="Arial Black" pitchFamily="34" charset="0"/>
            </a:endParaRPr>
          </a:p>
        </p:txBody>
      </p:sp>
      <p:pic>
        <p:nvPicPr>
          <p:cNvPr id="105480" name="Picture 8"/>
          <p:cNvPicPr>
            <a:picLocks noChangeAspect="1" noChangeArrowheads="1"/>
          </p:cNvPicPr>
          <p:nvPr/>
        </p:nvPicPr>
        <p:blipFill>
          <a:blip r:embed="rId6" cstate="print"/>
          <a:srcRect/>
          <a:stretch>
            <a:fillRect/>
          </a:stretch>
        </p:blipFill>
        <p:spPr bwMode="auto">
          <a:xfrm>
            <a:off x="1631951" y="115889"/>
            <a:ext cx="8785225" cy="6569075"/>
          </a:xfrm>
          <a:prstGeom prst="rect">
            <a:avLst/>
          </a:prstGeom>
          <a:noFill/>
          <a:ln w="9525">
            <a:noFill/>
            <a:miter lim="800000"/>
            <a:headEnd/>
            <a:tailEnd/>
          </a:ln>
          <a:effectLst/>
        </p:spPr>
      </p:pic>
    </p:spTree>
    <p:extLst>
      <p:ext uri="{BB962C8B-B14F-4D97-AF65-F5344CB8AC3E}">
        <p14:creationId xmlns:p14="http://schemas.microsoft.com/office/powerpoint/2010/main" val="24164847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5480"/>
                                        </p:tgtEl>
                                        <p:attrNameLst>
                                          <p:attrName>style.visibility</p:attrName>
                                        </p:attrNameLst>
                                      </p:cBhvr>
                                      <p:to>
                                        <p:strVal val="visible"/>
                                      </p:to>
                                    </p:set>
                                    <p:anim calcmode="lin" valueType="num">
                                      <p:cBhvr additive="base">
                                        <p:cTn id="7" dur="500" fill="hold"/>
                                        <p:tgtEl>
                                          <p:spTgt spid="105480"/>
                                        </p:tgtEl>
                                        <p:attrNameLst>
                                          <p:attrName>ppt_x</p:attrName>
                                        </p:attrNameLst>
                                      </p:cBhvr>
                                      <p:tavLst>
                                        <p:tav tm="0">
                                          <p:val>
                                            <p:strVal val="#ppt_x"/>
                                          </p:val>
                                        </p:tav>
                                        <p:tav tm="100000">
                                          <p:val>
                                            <p:strVal val="#ppt_x"/>
                                          </p:val>
                                        </p:tav>
                                      </p:tavLst>
                                    </p:anim>
                                    <p:anim calcmode="lin" valueType="num">
                                      <p:cBhvr additive="base">
                                        <p:cTn id="8" dur="500" fill="hold"/>
                                        <p:tgtEl>
                                          <p:spTgt spid="1054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0"/>
          <p:cNvPicPr>
            <a:picLocks noChangeAspect="1" noChangeArrowheads="1"/>
          </p:cNvPicPr>
          <p:nvPr/>
        </p:nvPicPr>
        <p:blipFill>
          <a:blip r:embed="rId2" cstate="print"/>
          <a:srcRect/>
          <a:stretch>
            <a:fillRect/>
          </a:stretch>
        </p:blipFill>
        <p:spPr bwMode="auto">
          <a:xfrm>
            <a:off x="2063553" y="476672"/>
            <a:ext cx="7559675" cy="5454650"/>
          </a:xfrm>
          <a:prstGeom prst="rect">
            <a:avLst/>
          </a:prstGeom>
          <a:noFill/>
          <a:ln w="9525">
            <a:noFill/>
            <a:miter lim="800000"/>
            <a:headEnd/>
            <a:tailEnd/>
          </a:ln>
          <a:effectLst/>
        </p:spPr>
      </p:pic>
    </p:spTree>
    <p:extLst>
      <p:ext uri="{BB962C8B-B14F-4D97-AF65-F5344CB8AC3E}">
        <p14:creationId xmlns:p14="http://schemas.microsoft.com/office/powerpoint/2010/main" val="22280631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r>
              <a:rPr lang="pt-BR"/>
              <a:t>O Computador Pessoal</a:t>
            </a:r>
          </a:p>
        </p:txBody>
      </p:sp>
      <p:sp>
        <p:nvSpPr>
          <p:cNvPr id="551939" name="Rectangle 3"/>
          <p:cNvSpPr>
            <a:spLocks noGrp="1" noChangeArrowheads="1"/>
          </p:cNvSpPr>
          <p:nvPr>
            <p:ph type="body" idx="1"/>
          </p:nvPr>
        </p:nvSpPr>
        <p:spPr>
          <a:xfrm>
            <a:off x="2209800" y="1676400"/>
            <a:ext cx="7772400" cy="4648200"/>
          </a:xfrm>
          <a:noFill/>
          <a:ln/>
        </p:spPr>
        <p:txBody>
          <a:bodyPr/>
          <a:lstStyle/>
          <a:p>
            <a:pPr>
              <a:lnSpc>
                <a:spcPct val="80000"/>
              </a:lnSpc>
            </a:pPr>
            <a:r>
              <a:rPr lang="pt-BR" b="0"/>
              <a:t>Hoje em dia (2007)</a:t>
            </a:r>
          </a:p>
          <a:p>
            <a:pPr lvl="1">
              <a:lnSpc>
                <a:spcPct val="80000"/>
              </a:lnSpc>
            </a:pPr>
            <a:r>
              <a:rPr lang="pt-BR" b="0"/>
              <a:t>Um PC é extremamente barato e popular (essa é a única boa notícia)</a:t>
            </a:r>
          </a:p>
          <a:p>
            <a:pPr lvl="1">
              <a:lnSpc>
                <a:spcPct val="80000"/>
              </a:lnSpc>
            </a:pPr>
            <a:r>
              <a:rPr lang="pt-BR" b="0"/>
              <a:t>Sistemas operacionais se preocupam seriamente com segurança (Linux, Windows XP)</a:t>
            </a:r>
          </a:p>
          <a:p>
            <a:pPr lvl="1">
              <a:lnSpc>
                <a:spcPct val="80000"/>
              </a:lnSpc>
            </a:pPr>
            <a:r>
              <a:rPr lang="pt-BR" b="0"/>
              <a:t>Vírus e vermes são uma praga</a:t>
            </a:r>
          </a:p>
          <a:p>
            <a:pPr lvl="1">
              <a:lnSpc>
                <a:spcPct val="80000"/>
              </a:lnSpc>
            </a:pPr>
            <a:r>
              <a:rPr lang="pt-BR" b="0"/>
              <a:t>Ligações permanentes à Internet são comuns (=alvo imóvel)</a:t>
            </a:r>
          </a:p>
          <a:p>
            <a:pPr lvl="1">
              <a:lnSpc>
                <a:spcPct val="80000"/>
              </a:lnSpc>
            </a:pPr>
            <a:r>
              <a:rPr lang="pt-BR" b="0"/>
              <a:t>Mas a Internet é uma má vizinhança</a:t>
            </a:r>
          </a:p>
          <a:p>
            <a:pPr lvl="1">
              <a:lnSpc>
                <a:spcPct val="80000"/>
              </a:lnSpc>
            </a:pPr>
            <a:r>
              <a:rPr lang="pt-BR" b="0"/>
              <a:t>Ninguém é louco de se conectar sem um firewall</a:t>
            </a:r>
          </a:p>
          <a:p>
            <a:pPr lvl="1">
              <a:lnSpc>
                <a:spcPct val="80000"/>
              </a:lnSpc>
            </a:pPr>
            <a:r>
              <a:rPr lang="pt-BR" b="0"/>
              <a:t>Mesmo assim SPAM chateia todo mundo</a:t>
            </a:r>
          </a:p>
          <a:p>
            <a:pPr lvl="1">
              <a:lnSpc>
                <a:spcPct val="80000"/>
              </a:lnSpc>
            </a:pPr>
            <a:r>
              <a:rPr lang="pt-BR" b="0"/>
              <a:t>E para complicar, 99% dos problemas estão entre o teclado e a cadeira</a:t>
            </a:r>
          </a:p>
        </p:txBody>
      </p:sp>
    </p:spTree>
    <p:extLst>
      <p:ext uri="{BB962C8B-B14F-4D97-AF65-F5344CB8AC3E}">
        <p14:creationId xmlns:p14="http://schemas.microsoft.com/office/powerpoint/2010/main" val="38474646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60630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ChangeArrowheads="1"/>
          </p:cNvSpPr>
          <p:nvPr/>
        </p:nvSpPr>
        <p:spPr bwMode="auto">
          <a:xfrm>
            <a:off x="2667000" y="685800"/>
            <a:ext cx="7162800" cy="457200"/>
          </a:xfrm>
          <a:prstGeom prst="rect">
            <a:avLst/>
          </a:prstGeom>
          <a:noFill/>
          <a:ln w="9525">
            <a:noFill/>
            <a:miter lim="800000"/>
            <a:headEnd/>
            <a:tailEnd/>
          </a:ln>
          <a:effectLst/>
        </p:spPr>
        <p:txBody>
          <a:bodyPr lIns="92075" tIns="46038" rIns="92075" bIns="46038" anchor="ctr"/>
          <a:lstStyle/>
          <a:p>
            <a:pPr algn="ctr">
              <a:lnSpc>
                <a:spcPct val="90000"/>
              </a:lnSpc>
            </a:pPr>
            <a:r>
              <a:rPr lang="pt-BR" sz="2800" b="1">
                <a:solidFill>
                  <a:schemeClr val="tx2"/>
                </a:solidFill>
                <a:latin typeface="Arial" charset="0"/>
              </a:rPr>
              <a:t>Proteção para Computador</a:t>
            </a:r>
          </a:p>
        </p:txBody>
      </p:sp>
      <p:sp>
        <p:nvSpPr>
          <p:cNvPr id="552964" name="Text Box 4"/>
          <p:cNvSpPr txBox="1">
            <a:spLocks noChangeArrowheads="1"/>
          </p:cNvSpPr>
          <p:nvPr/>
        </p:nvSpPr>
        <p:spPr bwMode="auto">
          <a:xfrm>
            <a:off x="3645647" y="2514600"/>
            <a:ext cx="1454244" cy="341632"/>
          </a:xfrm>
          <a:prstGeom prst="rect">
            <a:avLst/>
          </a:prstGeom>
          <a:noFill/>
          <a:ln w="12700">
            <a:noFill/>
            <a:miter lim="800000"/>
            <a:headEnd type="none" w="sm" len="sm"/>
            <a:tailEnd type="none" w="sm" len="sm"/>
          </a:ln>
          <a:effectLst/>
        </p:spPr>
        <p:txBody>
          <a:bodyPr wrap="none">
            <a:spAutoFit/>
          </a:bodyPr>
          <a:lstStyle/>
          <a:p>
            <a:pPr algn="ctr">
              <a:lnSpc>
                <a:spcPct val="90000"/>
              </a:lnSpc>
            </a:pPr>
            <a:r>
              <a:rPr lang="pt-BR">
                <a:latin typeface="Arial" charset="0"/>
              </a:rPr>
              <a:t>As ameaças</a:t>
            </a:r>
          </a:p>
        </p:txBody>
      </p:sp>
      <p:graphicFrame>
        <p:nvGraphicFramePr>
          <p:cNvPr id="552966" name="Object 6"/>
          <p:cNvGraphicFramePr>
            <a:graphicFrameLocks noChangeAspect="1"/>
          </p:cNvGraphicFramePr>
          <p:nvPr/>
        </p:nvGraphicFramePr>
        <p:xfrm>
          <a:off x="6477000" y="3048000"/>
          <a:ext cx="3746500" cy="3543300"/>
        </p:xfrm>
        <a:graphic>
          <a:graphicData uri="http://schemas.openxmlformats.org/presentationml/2006/ole">
            <mc:AlternateContent xmlns:mc="http://schemas.openxmlformats.org/markup-compatibility/2006">
              <mc:Choice xmlns:v="urn:schemas-microsoft-com:vml" Requires="v">
                <p:oleObj spid="_x0000_s1027" name="CorelPhotoPaint.Image.8" r:id="rId4" imgW="3746032" imgH="3542857" progId="">
                  <p:embed/>
                </p:oleObj>
              </mc:Choice>
              <mc:Fallback>
                <p:oleObj name="CorelPhotoPaint.Image.8" r:id="rId4" imgW="3746032" imgH="3542857" progId="">
                  <p:embed/>
                  <p:pic>
                    <p:nvPicPr>
                      <p:cNvPr id="55296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3048000"/>
                        <a:ext cx="3746500"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09813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ChangeArrowheads="1"/>
          </p:cNvSpPr>
          <p:nvPr/>
        </p:nvSpPr>
        <p:spPr bwMode="auto">
          <a:xfrm>
            <a:off x="2667000" y="685800"/>
            <a:ext cx="7162800" cy="457200"/>
          </a:xfrm>
          <a:prstGeom prst="rect">
            <a:avLst/>
          </a:prstGeom>
          <a:noFill/>
          <a:ln w="9525">
            <a:noFill/>
            <a:miter lim="800000"/>
            <a:headEnd/>
            <a:tailEnd/>
          </a:ln>
          <a:effectLst/>
        </p:spPr>
        <p:txBody>
          <a:bodyPr lIns="92075" tIns="46038" rIns="92075" bIns="46038" anchor="ctr"/>
          <a:lstStyle/>
          <a:p>
            <a:pPr algn="ctr">
              <a:lnSpc>
                <a:spcPct val="90000"/>
              </a:lnSpc>
            </a:pPr>
            <a:r>
              <a:rPr lang="pt-BR" sz="2800" b="1">
                <a:solidFill>
                  <a:schemeClr val="tx2"/>
                </a:solidFill>
                <a:latin typeface="Arial" charset="0"/>
              </a:rPr>
              <a:t>As Ameaças</a:t>
            </a:r>
          </a:p>
        </p:txBody>
      </p:sp>
      <p:sp>
        <p:nvSpPr>
          <p:cNvPr id="553988" name="Text Box 4"/>
          <p:cNvSpPr txBox="1">
            <a:spLocks noChangeArrowheads="1"/>
          </p:cNvSpPr>
          <p:nvPr/>
        </p:nvSpPr>
        <p:spPr bwMode="auto">
          <a:xfrm>
            <a:off x="2135188" y="1784351"/>
            <a:ext cx="8001000" cy="4130361"/>
          </a:xfrm>
          <a:prstGeom prst="rect">
            <a:avLst/>
          </a:prstGeom>
          <a:noFill/>
          <a:ln w="12700">
            <a:noFill/>
            <a:miter lim="800000"/>
            <a:headEnd type="none" w="sm" len="sm"/>
            <a:tailEnd type="none" w="sm" len="sm"/>
          </a:ln>
          <a:effectLst/>
        </p:spPr>
        <p:txBody>
          <a:bodyPr>
            <a:spAutoFit/>
          </a:bodyPr>
          <a:lstStyle/>
          <a:p>
            <a:pPr>
              <a:lnSpc>
                <a:spcPct val="90000"/>
              </a:lnSpc>
            </a:pPr>
            <a:r>
              <a:rPr lang="pt-BR">
                <a:latin typeface="Arial" charset="0"/>
              </a:rPr>
              <a:t>Inimigo número um: O usuário</a:t>
            </a:r>
          </a:p>
          <a:p>
            <a:pPr>
              <a:lnSpc>
                <a:spcPct val="90000"/>
              </a:lnSpc>
            </a:pPr>
            <a:endParaRPr lang="pt-BR">
              <a:latin typeface="Arial" charset="0"/>
            </a:endParaRPr>
          </a:p>
          <a:p>
            <a:r>
              <a:rPr lang="pt-BR">
                <a:latin typeface="Arial" charset="0"/>
              </a:rPr>
              <a:t>John C. Dvorak, PC Magazine:</a:t>
            </a:r>
            <a:endParaRPr lang="pt-BR"/>
          </a:p>
          <a:p>
            <a:r>
              <a:rPr lang="en-US" sz="2000"/>
              <a:t>"It always makes me laugh when people equate computers with appliances or assume that someday computers will become devices you can buy and immediately operate. In fact, computers are more like cars. The car has been around for over 100 years and it still requires training to use...Why do we expect that anything as complicated as a computer will someday be trivial to use?”</a:t>
            </a:r>
            <a:endParaRPr lang="pt-BR" sz="2000"/>
          </a:p>
          <a:p>
            <a:endParaRPr lang="pt-BR" sz="2000">
              <a:latin typeface="Arial" charset="0"/>
            </a:endParaRPr>
          </a:p>
          <a:p>
            <a:r>
              <a:rPr lang="pt-BR">
                <a:latin typeface="Arial" charset="0"/>
              </a:rPr>
              <a:t>Usuário é leigo, distraído e suscetível a ataques de engenharia social</a:t>
            </a:r>
          </a:p>
          <a:p>
            <a:endParaRPr lang="pt-BR">
              <a:latin typeface="Arial" charset="0"/>
            </a:endParaRPr>
          </a:p>
          <a:p>
            <a:r>
              <a:rPr lang="pt-BR">
                <a:latin typeface="Arial" charset="0"/>
              </a:rPr>
              <a:t>“Contra a estupidez, os próprios deuses lutam em vão”</a:t>
            </a:r>
          </a:p>
          <a:p>
            <a:r>
              <a:rPr lang="pt-BR">
                <a:latin typeface="Arial" charset="0"/>
              </a:rPr>
              <a:t>							(Goethe)</a:t>
            </a:r>
          </a:p>
        </p:txBody>
      </p:sp>
    </p:spTree>
    <p:extLst>
      <p:ext uri="{BB962C8B-B14F-4D97-AF65-F5344CB8AC3E}">
        <p14:creationId xmlns:p14="http://schemas.microsoft.com/office/powerpoint/2010/main" val="1095131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ChangeArrowheads="1"/>
          </p:cNvSpPr>
          <p:nvPr/>
        </p:nvSpPr>
        <p:spPr bwMode="auto">
          <a:xfrm>
            <a:off x="2667000" y="685800"/>
            <a:ext cx="7162800" cy="457200"/>
          </a:xfrm>
          <a:prstGeom prst="rect">
            <a:avLst/>
          </a:prstGeom>
          <a:noFill/>
          <a:ln w="9525">
            <a:noFill/>
            <a:miter lim="800000"/>
            <a:headEnd/>
            <a:tailEnd/>
          </a:ln>
          <a:effectLst/>
        </p:spPr>
        <p:txBody>
          <a:bodyPr lIns="92075" tIns="46038" rIns="92075" bIns="46038" anchor="ctr"/>
          <a:lstStyle/>
          <a:p>
            <a:pPr algn="ctr">
              <a:lnSpc>
                <a:spcPct val="90000"/>
              </a:lnSpc>
            </a:pPr>
            <a:r>
              <a:rPr lang="pt-BR" sz="2800" b="1">
                <a:solidFill>
                  <a:schemeClr val="tx2"/>
                </a:solidFill>
                <a:latin typeface="Arial" charset="0"/>
              </a:rPr>
              <a:t>As Ameaças</a:t>
            </a:r>
          </a:p>
        </p:txBody>
      </p:sp>
      <p:sp>
        <p:nvSpPr>
          <p:cNvPr id="648195" name="Text Box 3"/>
          <p:cNvSpPr txBox="1">
            <a:spLocks noChangeArrowheads="1"/>
          </p:cNvSpPr>
          <p:nvPr/>
        </p:nvSpPr>
        <p:spPr bwMode="auto">
          <a:xfrm>
            <a:off x="2133600" y="1905001"/>
            <a:ext cx="4343400" cy="3056221"/>
          </a:xfrm>
          <a:prstGeom prst="rect">
            <a:avLst/>
          </a:prstGeom>
          <a:noFill/>
          <a:ln w="12700">
            <a:noFill/>
            <a:miter lim="800000"/>
            <a:headEnd type="none" w="sm" len="sm"/>
            <a:tailEnd type="none" w="sm" len="sm"/>
          </a:ln>
          <a:effectLst/>
        </p:spPr>
        <p:txBody>
          <a:bodyPr>
            <a:spAutoFit/>
          </a:bodyPr>
          <a:lstStyle/>
          <a:p>
            <a:pPr marL="187325" indent="-187325">
              <a:lnSpc>
                <a:spcPct val="90000"/>
              </a:lnSpc>
            </a:pPr>
            <a:r>
              <a:rPr lang="pt-BR">
                <a:latin typeface="Arial" charset="0"/>
              </a:rPr>
              <a:t>Inimigo número dois: software de má qualidade</a:t>
            </a:r>
          </a:p>
          <a:p>
            <a:pPr marL="187325" indent="-187325">
              <a:lnSpc>
                <a:spcPct val="90000"/>
              </a:lnSpc>
            </a:pPr>
            <a:endParaRPr lang="pt-BR">
              <a:latin typeface="Arial" charset="0"/>
            </a:endParaRPr>
          </a:p>
          <a:p>
            <a:pPr marL="187325" indent="-187325"/>
            <a:r>
              <a:rPr lang="pt-BR">
                <a:latin typeface="Arial" charset="0"/>
              </a:rPr>
              <a:t>- deixa o sistema (e o usuário) vulnerável </a:t>
            </a:r>
          </a:p>
          <a:p>
            <a:pPr marL="187325" indent="-187325"/>
            <a:endParaRPr lang="pt-BR">
              <a:latin typeface="Arial" charset="0"/>
            </a:endParaRPr>
          </a:p>
          <a:p>
            <a:pPr marL="187325" indent="-187325">
              <a:buFontTx/>
              <a:buChar char="-"/>
            </a:pPr>
            <a:r>
              <a:rPr lang="pt-BR">
                <a:latin typeface="Arial" charset="0"/>
              </a:rPr>
              <a:t>software perfeito não existe</a:t>
            </a:r>
          </a:p>
          <a:p>
            <a:pPr marL="187325" indent="-187325">
              <a:buFontTx/>
              <a:buChar char="-"/>
            </a:pPr>
            <a:endParaRPr lang="pt-BR">
              <a:latin typeface="Arial" charset="0"/>
            </a:endParaRPr>
          </a:p>
          <a:p>
            <a:pPr marL="187325" indent="-187325">
              <a:buFontTx/>
              <a:buChar char="-"/>
            </a:pPr>
            <a:r>
              <a:rPr lang="pt-BR">
                <a:latin typeface="Arial" charset="0"/>
              </a:rPr>
              <a:t>software seguro é um mito</a:t>
            </a:r>
          </a:p>
          <a:p>
            <a:pPr marL="187325" indent="-187325"/>
            <a:endParaRPr lang="pt-BR">
              <a:latin typeface="Arial" charset="0"/>
            </a:endParaRPr>
          </a:p>
          <a:p>
            <a:pPr marL="187325" indent="-187325"/>
            <a:r>
              <a:rPr lang="pt-BR">
                <a:latin typeface="Arial" charset="0"/>
              </a:rPr>
              <a:t>- importante manter-se atualizado</a:t>
            </a:r>
          </a:p>
        </p:txBody>
      </p:sp>
      <p:graphicFrame>
        <p:nvGraphicFramePr>
          <p:cNvPr id="648196" name="Object 4"/>
          <p:cNvGraphicFramePr>
            <a:graphicFrameLocks noChangeAspect="1"/>
          </p:cNvGraphicFramePr>
          <p:nvPr/>
        </p:nvGraphicFramePr>
        <p:xfrm>
          <a:off x="7391400" y="2819400"/>
          <a:ext cx="2857500" cy="3543300"/>
        </p:xfrm>
        <a:graphic>
          <a:graphicData uri="http://schemas.openxmlformats.org/presentationml/2006/ole">
            <mc:AlternateContent xmlns:mc="http://schemas.openxmlformats.org/markup-compatibility/2006">
              <mc:Choice xmlns:v="urn:schemas-microsoft-com:vml" Requires="v">
                <p:oleObj spid="_x0000_s2051" name="CorelPhotoPaint.Image.8" r:id="rId4" imgW="2857143" imgH="3542857" progId="">
                  <p:embed/>
                </p:oleObj>
              </mc:Choice>
              <mc:Fallback>
                <p:oleObj name="CorelPhotoPaint.Image.8" r:id="rId4" imgW="2857143" imgH="3542857" progId="">
                  <p:embed/>
                  <p:pic>
                    <p:nvPicPr>
                      <p:cNvPr id="64819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2819400"/>
                        <a:ext cx="2857500"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8197" name="Text Box 5"/>
          <p:cNvSpPr txBox="1">
            <a:spLocks noChangeArrowheads="1"/>
          </p:cNvSpPr>
          <p:nvPr/>
        </p:nvSpPr>
        <p:spPr bwMode="auto">
          <a:xfrm>
            <a:off x="7620000" y="1905001"/>
            <a:ext cx="3048000" cy="854075"/>
          </a:xfrm>
          <a:prstGeom prst="rect">
            <a:avLst/>
          </a:prstGeom>
          <a:noFill/>
          <a:ln w="12700">
            <a:noFill/>
            <a:miter lim="800000"/>
            <a:headEnd/>
            <a:tailEnd/>
          </a:ln>
          <a:effectLst/>
        </p:spPr>
        <p:txBody>
          <a:bodyPr>
            <a:spAutoFit/>
          </a:bodyPr>
          <a:lstStyle/>
          <a:p>
            <a:pPr>
              <a:spcBef>
                <a:spcPct val="50000"/>
              </a:spcBef>
            </a:pPr>
            <a:r>
              <a:rPr lang="pt-BR" sz="2000">
                <a:latin typeface="Arial" charset="0"/>
              </a:rPr>
              <a:t>Bad, bad software</a:t>
            </a:r>
          </a:p>
          <a:p>
            <a:pPr>
              <a:spcBef>
                <a:spcPct val="50000"/>
              </a:spcBef>
            </a:pPr>
            <a:r>
              <a:rPr lang="pt-BR" sz="2000">
                <a:latin typeface="Arial" charset="0"/>
              </a:rPr>
              <a:t>no cookie for you</a:t>
            </a:r>
          </a:p>
        </p:txBody>
      </p:sp>
    </p:spTree>
    <p:extLst>
      <p:ext uri="{BB962C8B-B14F-4D97-AF65-F5344CB8AC3E}">
        <p14:creationId xmlns:p14="http://schemas.microsoft.com/office/powerpoint/2010/main" val="2465592843"/>
      </p:ext>
    </p:extLst>
  </p:cSld>
  <p:clrMapOvr>
    <a:masterClrMapping/>
  </p:clrMapOvr>
</p:sld>
</file>

<file path=ppt/theme/theme1.xml><?xml version="1.0" encoding="utf-8"?>
<a:theme xmlns:a="http://schemas.openxmlformats.org/drawingml/2006/main" name="Office Theme">
  <a:themeElements>
    <a:clrScheme name="Tema do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519</TotalTime>
  <Words>2571</Words>
  <Application>Microsoft Office PowerPoint</Application>
  <PresentationFormat>Widescreen</PresentationFormat>
  <Paragraphs>455</Paragraphs>
  <Slides>60</Slides>
  <Notes>52</Notes>
  <HiddenSlides>0</HiddenSlides>
  <MMClips>0</MMClips>
  <ScaleCrop>false</ScaleCrop>
  <HeadingPairs>
    <vt:vector size="8" baseType="variant">
      <vt:variant>
        <vt:lpstr>Fontes usadas</vt:lpstr>
      </vt:variant>
      <vt:variant>
        <vt:i4>6</vt:i4>
      </vt:variant>
      <vt:variant>
        <vt:lpstr>Tema</vt:lpstr>
      </vt:variant>
      <vt:variant>
        <vt:i4>1</vt:i4>
      </vt:variant>
      <vt:variant>
        <vt:lpstr>Servidores OLE inseridos</vt:lpstr>
      </vt:variant>
      <vt:variant>
        <vt:i4>1</vt:i4>
      </vt:variant>
      <vt:variant>
        <vt:lpstr>Títulos de slides</vt:lpstr>
      </vt:variant>
      <vt:variant>
        <vt:i4>60</vt:i4>
      </vt:variant>
    </vt:vector>
  </HeadingPairs>
  <TitlesOfParts>
    <vt:vector size="68" baseType="lpstr">
      <vt:lpstr>Arial</vt:lpstr>
      <vt:lpstr>Arial Black</vt:lpstr>
      <vt:lpstr>Calibri</vt:lpstr>
      <vt:lpstr>Calibri Light</vt:lpstr>
      <vt:lpstr>Courier New</vt:lpstr>
      <vt:lpstr>Exo</vt:lpstr>
      <vt:lpstr>Office Theme</vt:lpstr>
      <vt:lpstr>CorelPhotoPaint.Image.8</vt:lpstr>
      <vt:lpstr>Apresentação do PowerPoint</vt:lpstr>
      <vt:lpstr>Segurança em Sistemas de Computação</vt:lpstr>
      <vt:lpstr>O Computador</vt:lpstr>
      <vt:lpstr>O Computador</vt:lpstr>
      <vt:lpstr>O Computador</vt:lpstr>
      <vt:lpstr>O Computador Pessoal</vt:lpstr>
      <vt:lpstr>Apresentação do PowerPoint</vt:lpstr>
      <vt:lpstr>Apresentação do PowerPoint</vt:lpstr>
      <vt:lpstr>Apresentação do PowerPoint</vt:lpstr>
      <vt:lpstr>Software de má qualidade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As defesas</vt:lpstr>
      <vt:lpstr>As defesas</vt:lpstr>
      <vt:lpstr>As defesas</vt:lpstr>
      <vt:lpstr>Apresentação do PowerPoint</vt:lpstr>
      <vt:lpstr>As defesas</vt:lpstr>
      <vt:lpstr>Apresentação do PowerPoint</vt:lpstr>
      <vt:lpstr>As defesas</vt:lpstr>
      <vt:lpstr>Apresentação do PowerPoint</vt:lpstr>
      <vt:lpstr>As defesas</vt:lpstr>
      <vt:lpstr>As defesas</vt:lpstr>
      <vt:lpstr>As defesas</vt:lpstr>
      <vt:lpstr>Apresentação do PowerPoint</vt:lpstr>
      <vt:lpstr>As defesas</vt:lpstr>
      <vt:lpstr>As defesas</vt:lpstr>
      <vt:lpstr>As defesas</vt:lpstr>
      <vt:lpstr>As defesas</vt:lpstr>
      <vt:lpstr>As defesas</vt:lpstr>
      <vt:lpstr>As defesas</vt:lpstr>
      <vt:lpstr>As defesas</vt:lpstr>
      <vt:lpstr>As defesas</vt:lpstr>
      <vt:lpstr>As defesas</vt:lpstr>
      <vt:lpstr>As defesas</vt:lpstr>
      <vt:lpstr>Apresentação do PowerPoint</vt:lpstr>
      <vt:lpstr>As defesas</vt:lpstr>
      <vt:lpstr>As defesas</vt:lpstr>
      <vt:lpstr>As defesas</vt:lpstr>
      <vt:lpstr>Conclusões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Fábio Ricardo de Sousa</dc:creator>
  <cp:lastModifiedBy>usuario</cp:lastModifiedBy>
  <cp:revision>47</cp:revision>
  <dcterms:created xsi:type="dcterms:W3CDTF">2021-01-29T11:30:57Z</dcterms:created>
  <dcterms:modified xsi:type="dcterms:W3CDTF">2021-11-17T00:16:53Z</dcterms:modified>
</cp:coreProperties>
</file>